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70" r:id="rId3"/>
    <p:sldId id="268" r:id="rId4"/>
    <p:sldId id="271" r:id="rId5"/>
    <p:sldId id="266" r:id="rId6"/>
    <p:sldId id="260" r:id="rId7"/>
    <p:sldId id="259"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177" autoAdjust="0"/>
  </p:normalViewPr>
  <p:slideViewPr>
    <p:cSldViewPr>
      <p:cViewPr varScale="1">
        <p:scale>
          <a:sx n="71" d="100"/>
          <a:sy n="71" d="100"/>
        </p:scale>
        <p:origin x="91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409A13-CFA7-4D4F-8A75-9B34F83545B3}" type="datetimeFigureOut">
              <a:rPr lang="en-GB" smtClean="0"/>
              <a:t>18/04/2019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1FB889-817F-444E-8033-1754CC87D67D}" type="slidenum">
              <a:rPr lang="en-GB" smtClean="0"/>
              <a:t>‹#›</a:t>
            </a:fld>
            <a:endParaRPr lang="en-GB"/>
          </a:p>
        </p:txBody>
      </p:sp>
    </p:spTree>
    <p:extLst>
      <p:ext uri="{BB962C8B-B14F-4D97-AF65-F5344CB8AC3E}">
        <p14:creationId xmlns:p14="http://schemas.microsoft.com/office/powerpoint/2010/main" val="1871195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Guidance</a:t>
            </a:r>
            <a:r>
              <a:rPr lang="en-GB" b="1" baseline="0" dirty="0"/>
              <a:t> notes  </a:t>
            </a:r>
          </a:p>
          <a:p>
            <a:endParaRPr lang="en-GB" b="1" baseline="0" dirty="0"/>
          </a:p>
          <a:p>
            <a:r>
              <a:rPr lang="en-GB" b="0" dirty="0"/>
              <a:t>This</a:t>
            </a:r>
            <a:r>
              <a:rPr lang="en-GB" b="0" baseline="0" dirty="0"/>
              <a:t> is a suggested format for a briefing session to tell your workforce why their organisation might want them to complete the Safety Climate Survey. You may wish to adapt the slides according to what’s happening within your own organisation. </a:t>
            </a:r>
          </a:p>
          <a:p>
            <a:endParaRPr lang="en-GB" b="0" baseline="0" dirty="0"/>
          </a:p>
          <a:p>
            <a:r>
              <a:rPr lang="en-GB" b="0" baseline="0" dirty="0"/>
              <a:t>The guidance notes give additional advice to help you deliver the talk and to answer any questions you might get asked.  </a:t>
            </a:r>
          </a:p>
          <a:p>
            <a:endParaRPr lang="en-GB" b="0" baseline="0" dirty="0"/>
          </a:p>
          <a:p>
            <a:r>
              <a:rPr lang="en-GB" b="0" dirty="0"/>
              <a:t>The presentation should</a:t>
            </a:r>
            <a:r>
              <a:rPr lang="en-GB" b="0" baseline="0" dirty="0"/>
              <a:t> take no longer than 15 minutes.</a:t>
            </a:r>
          </a:p>
          <a:p>
            <a:endParaRPr lang="en-GB" b="0" baseline="0" dirty="0"/>
          </a:p>
          <a:p>
            <a:r>
              <a:rPr lang="en-GB" b="1" baseline="0" dirty="0"/>
              <a:t>Top tips for presenters</a:t>
            </a:r>
          </a:p>
          <a:p>
            <a:endParaRPr lang="en-GB" b="0" baseline="0" dirty="0"/>
          </a:p>
          <a:p>
            <a:pPr marL="171450" indent="-171450">
              <a:buFont typeface="Arial" panose="020B0604020202020204" pitchFamily="34" charset="0"/>
              <a:buChar char="•"/>
            </a:pPr>
            <a:r>
              <a:rPr lang="en-GB" b="0" baseline="0" dirty="0"/>
              <a:t>Just be yourself.</a:t>
            </a:r>
          </a:p>
          <a:p>
            <a:pPr marL="171450" indent="-171450">
              <a:buFont typeface="Arial" panose="020B0604020202020204" pitchFamily="34" charset="0"/>
              <a:buChar char="•"/>
            </a:pPr>
            <a:r>
              <a:rPr lang="en-GB" b="0" baseline="0" dirty="0"/>
              <a:t>If you vary the tone of your voice, people are more likely to listen to what you have to say.</a:t>
            </a:r>
          </a:p>
          <a:p>
            <a:pPr marL="171450" indent="-171450">
              <a:buFont typeface="Arial" panose="020B0604020202020204" pitchFamily="34" charset="0"/>
              <a:buChar char="•"/>
            </a:pPr>
            <a:r>
              <a:rPr lang="en-GB" b="0" baseline="0" dirty="0"/>
              <a:t>It’s easy to rush if you’re nervous, so try to slow down.</a:t>
            </a:r>
          </a:p>
          <a:p>
            <a:pPr marL="171450" indent="-171450">
              <a:buFont typeface="Arial" panose="020B0604020202020204" pitchFamily="34" charset="0"/>
              <a:buChar char="•"/>
            </a:pPr>
            <a:r>
              <a:rPr lang="en-GB" b="0" baseline="0" dirty="0"/>
              <a:t>Keep it positive – this is something new. It’s about working together to find solutions so that health and safety is a natural part of the way we work.</a:t>
            </a:r>
          </a:p>
          <a:p>
            <a:pPr marL="171450" indent="-171450">
              <a:buFont typeface="Arial" panose="020B0604020202020204" pitchFamily="34" charset="0"/>
              <a:buChar char="•"/>
            </a:pPr>
            <a:r>
              <a:rPr lang="en-GB" b="0" baseline="0" dirty="0"/>
              <a:t>Know your audience – if your presentation isn’t in their first language you may need to think carefully about how to get these messages across.</a:t>
            </a:r>
          </a:p>
          <a:p>
            <a:pPr marL="171450" indent="-171450">
              <a:buFont typeface="Arial" panose="020B0604020202020204" pitchFamily="34" charset="0"/>
              <a:buChar char="•"/>
            </a:pPr>
            <a:endParaRPr lang="en-GB" b="0" baseline="0" dirty="0"/>
          </a:p>
          <a:p>
            <a:pPr marL="171450" indent="-171450">
              <a:buFont typeface="Arial" panose="020B0604020202020204" pitchFamily="34" charset="0"/>
              <a:buChar char="•"/>
            </a:pPr>
            <a:endParaRPr lang="en-GB" b="0" baseline="0" dirty="0"/>
          </a:p>
          <a:p>
            <a:r>
              <a:rPr lang="en-GB" b="1" baseline="0" dirty="0"/>
              <a:t>Presentation notes </a:t>
            </a:r>
          </a:p>
          <a:p>
            <a:endParaRPr lang="en-GB" b="1" baseline="0" dirty="0"/>
          </a:p>
          <a:p>
            <a:r>
              <a:rPr lang="en-GB" b="0" i="1" baseline="0" dirty="0"/>
              <a:t>This talk is to tell you about a survey we’re going to ask you complete in the next couple of [days/weeks]. We want to improve our approach to health and safety and we can only do that with your help.</a:t>
            </a:r>
            <a:endParaRPr lang="en-GB" b="0" i="1" dirty="0"/>
          </a:p>
        </p:txBody>
      </p:sp>
      <p:sp>
        <p:nvSpPr>
          <p:cNvPr id="4" name="Slide Number Placeholder 3"/>
          <p:cNvSpPr>
            <a:spLocks noGrp="1"/>
          </p:cNvSpPr>
          <p:nvPr>
            <p:ph type="sldNum" sz="quarter" idx="10"/>
          </p:nvPr>
        </p:nvSpPr>
        <p:spPr/>
        <p:txBody>
          <a:bodyPr/>
          <a:lstStyle/>
          <a:p>
            <a:fld id="{D41FB889-817F-444E-8033-1754CC87D67D}" type="slidenum">
              <a:rPr lang="en-GB" smtClean="0"/>
              <a:t>1</a:t>
            </a:fld>
            <a:endParaRPr lang="en-GB"/>
          </a:p>
        </p:txBody>
      </p:sp>
    </p:spTree>
    <p:extLst>
      <p:ext uri="{BB962C8B-B14F-4D97-AF65-F5344CB8AC3E}">
        <p14:creationId xmlns:p14="http://schemas.microsoft.com/office/powerpoint/2010/main" val="2585849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Guidance</a:t>
            </a:r>
            <a:r>
              <a:rPr lang="en-GB" b="1" baseline="0" dirty="0"/>
              <a:t> notes</a:t>
            </a:r>
          </a:p>
          <a:p>
            <a:endParaRPr lang="en-GB" b="1" baseline="0" dirty="0"/>
          </a:p>
          <a:p>
            <a:r>
              <a:rPr lang="en-GB" b="0" baseline="0" dirty="0"/>
              <a:t>‘What you think’ is another way to describe the safety climate and ‘What we do’ is another way to describe safety culture.  </a:t>
            </a:r>
          </a:p>
          <a:p>
            <a:endParaRPr lang="en-GB" b="0" baseline="0" dirty="0"/>
          </a:p>
          <a:p>
            <a:r>
              <a:rPr lang="en-GB" b="0" baseline="0" dirty="0"/>
              <a:t>Don’t worry that you have to be an expert; the presentation notes give you everything you need to know. However, if you’d feel more comfortable knowing more background information about the theory there’s a short YouTube video clip at:</a:t>
            </a:r>
          </a:p>
          <a:p>
            <a:r>
              <a:rPr lang="en-GB" b="0" baseline="0" dirty="0"/>
              <a:t>http://www.hsl.gov.uk/products/safety-climate-tool/what-is-safety-culture</a:t>
            </a:r>
          </a:p>
          <a:p>
            <a:endParaRPr lang="en-GB" b="0" baseline="0" dirty="0"/>
          </a:p>
          <a:p>
            <a:r>
              <a:rPr lang="en-GB" b="1" dirty="0"/>
              <a:t>Presentation notes</a:t>
            </a:r>
          </a:p>
          <a:p>
            <a:endParaRPr lang="en-GB" b="1" dirty="0"/>
          </a:p>
          <a:p>
            <a:r>
              <a:rPr lang="en-GB" b="0" i="1" baseline="0" dirty="0"/>
              <a:t>Culture is what makes one organisation different from another. Every organisational culture is made up of different sub-cultures, or cultures within cultures, and I want to talk about our safety culture.  </a:t>
            </a:r>
          </a:p>
          <a:p>
            <a:endParaRPr lang="en-GB" b="0" i="1" baseline="0" dirty="0"/>
          </a:p>
          <a:p>
            <a:r>
              <a:rPr lang="en-GB" b="0" i="1" dirty="0"/>
              <a:t>The way we do things around here, or the way we keep ourselves safe, is one way of describing the safety culture in this organisation.</a:t>
            </a:r>
            <a:r>
              <a:rPr lang="en-GB" b="0" i="1" baseline="0" dirty="0"/>
              <a:t> </a:t>
            </a:r>
          </a:p>
          <a:p>
            <a:endParaRPr lang="en-GB" b="0" i="1" baseline="0" dirty="0"/>
          </a:p>
          <a:p>
            <a:r>
              <a:rPr lang="en-GB" b="0" i="1" baseline="0" dirty="0"/>
              <a:t>Our culture determines what priority we give to health and safety; its rules; the way jobs are done;  the way people act and behave; the types of machinery and equipment they have in place; what targets they have. These all come together as what we do. It’s just the way things are done around here. </a:t>
            </a:r>
          </a:p>
          <a:p>
            <a:endParaRPr lang="en-GB" b="0" i="1" baseline="0" dirty="0"/>
          </a:p>
          <a:p>
            <a:r>
              <a:rPr lang="en-GB" b="0" i="1" baseline="0" dirty="0"/>
              <a:t>However, we all know that sometimes things change. Rules get broken, people may not act or behave the way they should; equipment or machinery might fail or might not be right for the work. Corners get cut. Often it’s only when an accident or near-miss happens that we know something isn’t quite right; but for some people that will be too late. </a:t>
            </a:r>
          </a:p>
          <a:p>
            <a:endParaRPr lang="en-GB" b="0" i="1" baseline="0" dirty="0"/>
          </a:p>
          <a:p>
            <a:r>
              <a:rPr lang="en-GB" b="0" i="1" baseline="0" dirty="0"/>
              <a:t>We don’t want you to get hurt, or worse, just from doing your job. Like the iceberg here, there will be a lot of things that our conventional way of gathering information can’t tell us. There may be things you think we could improve, but for whatever reason you may not feel you can tell us. We want to change things, but we need to see the big picture first.</a:t>
            </a:r>
          </a:p>
          <a:p>
            <a:endParaRPr lang="en-GB" b="0" i="1" baseline="0" dirty="0"/>
          </a:p>
          <a:p>
            <a:r>
              <a:rPr lang="en-GB" b="0" i="1" baseline="0" dirty="0"/>
              <a:t>We can’t see the big picture unless we find out what you think is going on beneath the surface about the way we manage health and safety here.  </a:t>
            </a:r>
          </a:p>
        </p:txBody>
      </p:sp>
      <p:sp>
        <p:nvSpPr>
          <p:cNvPr id="4" name="Slide Number Placeholder 3"/>
          <p:cNvSpPr>
            <a:spLocks noGrp="1"/>
          </p:cNvSpPr>
          <p:nvPr>
            <p:ph type="sldNum" sz="quarter" idx="10"/>
          </p:nvPr>
        </p:nvSpPr>
        <p:spPr/>
        <p:txBody>
          <a:bodyPr/>
          <a:lstStyle/>
          <a:p>
            <a:fld id="{D41FB889-817F-444E-8033-1754CC87D67D}" type="slidenum">
              <a:rPr lang="en-GB" smtClean="0"/>
              <a:t>2</a:t>
            </a:fld>
            <a:endParaRPr lang="en-GB"/>
          </a:p>
        </p:txBody>
      </p:sp>
    </p:spTree>
    <p:extLst>
      <p:ext uri="{BB962C8B-B14F-4D97-AF65-F5344CB8AC3E}">
        <p14:creationId xmlns:p14="http://schemas.microsoft.com/office/powerpoint/2010/main" val="1542132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Presentation notes</a:t>
            </a:r>
          </a:p>
          <a:p>
            <a:endParaRPr lang="en-GB" b="1" dirty="0"/>
          </a:p>
          <a:p>
            <a:r>
              <a:rPr lang="en-GB" b="0" i="1" dirty="0"/>
              <a:t>We need your help if we’re going to make further improvements to the safety culture in this organisation. We need to know</a:t>
            </a:r>
            <a:r>
              <a:rPr lang="en-GB" b="0" i="1" baseline="0" dirty="0"/>
              <a:t> what you think is working, and where we need to do things differently. </a:t>
            </a:r>
          </a:p>
          <a:p>
            <a:endParaRPr lang="en-GB" b="0" i="1" baseline="0" dirty="0"/>
          </a:p>
          <a:p>
            <a:r>
              <a:rPr lang="en-GB" b="0" i="1" baseline="0" dirty="0"/>
              <a:t>We‘ve put a great deal of effort into making this a safe and healthy place to work in, but we recognise there are gaps in our knowledge that you can help us fill in.</a:t>
            </a:r>
            <a:endParaRPr lang="en-GB" b="0" i="1" dirty="0"/>
          </a:p>
          <a:p>
            <a:endParaRPr lang="en-GB" b="0" i="1" dirty="0"/>
          </a:p>
          <a:p>
            <a:endParaRPr lang="en-GB" b="0" dirty="0"/>
          </a:p>
          <a:p>
            <a:endParaRPr lang="en-GB" b="0" i="1" dirty="0"/>
          </a:p>
        </p:txBody>
      </p:sp>
      <p:sp>
        <p:nvSpPr>
          <p:cNvPr id="4" name="Slide Number Placeholder 3"/>
          <p:cNvSpPr>
            <a:spLocks noGrp="1"/>
          </p:cNvSpPr>
          <p:nvPr>
            <p:ph type="sldNum" sz="quarter" idx="10"/>
          </p:nvPr>
        </p:nvSpPr>
        <p:spPr/>
        <p:txBody>
          <a:bodyPr/>
          <a:lstStyle/>
          <a:p>
            <a:fld id="{D41FB889-817F-444E-8033-1754CC87D67D}" type="slidenum">
              <a:rPr lang="en-GB" smtClean="0"/>
              <a:t>3</a:t>
            </a:fld>
            <a:endParaRPr lang="en-GB"/>
          </a:p>
        </p:txBody>
      </p:sp>
    </p:spTree>
    <p:extLst>
      <p:ext uri="{BB962C8B-B14F-4D97-AF65-F5344CB8AC3E}">
        <p14:creationId xmlns:p14="http://schemas.microsoft.com/office/powerpoint/2010/main" val="72415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Presentation notes</a:t>
            </a:r>
          </a:p>
          <a:p>
            <a:endParaRPr lang="en-GB" b="1" dirty="0"/>
          </a:p>
          <a:p>
            <a:r>
              <a:rPr lang="en-GB" b="0" i="1" dirty="0"/>
              <a:t>The Health and Safety Executive</a:t>
            </a:r>
            <a:r>
              <a:rPr lang="en-GB" b="0" i="1" baseline="0" dirty="0"/>
              <a:t> has developed a Safety Climate Survey that organisations use to understand what the safety culture is like in their organisation so they can make improvements. </a:t>
            </a:r>
          </a:p>
          <a:p>
            <a:endParaRPr lang="en-GB" b="0" i="1" baseline="0" dirty="0"/>
          </a:p>
          <a:p>
            <a:r>
              <a:rPr lang="en-GB" b="0" i="1" baseline="0" dirty="0"/>
              <a:t>Health and safety is everyone’s responsibility. Our CEO [name] is committed to this and has asked us to let you know what’s going to happen. This survey will help us identify where the gaps are in the way health and safety is managed around here so together we can make [company name] a safer and healthier workplace.</a:t>
            </a:r>
            <a:endParaRPr lang="en-GB" b="0" i="1" dirty="0"/>
          </a:p>
        </p:txBody>
      </p:sp>
      <p:sp>
        <p:nvSpPr>
          <p:cNvPr id="4" name="Slide Number Placeholder 3"/>
          <p:cNvSpPr>
            <a:spLocks noGrp="1"/>
          </p:cNvSpPr>
          <p:nvPr>
            <p:ph type="sldNum" sz="quarter" idx="10"/>
          </p:nvPr>
        </p:nvSpPr>
        <p:spPr/>
        <p:txBody>
          <a:bodyPr/>
          <a:lstStyle/>
          <a:p>
            <a:fld id="{D41FB889-817F-444E-8033-1754CC87D67D}" type="slidenum">
              <a:rPr lang="en-GB" smtClean="0"/>
              <a:t>4</a:t>
            </a:fld>
            <a:endParaRPr lang="en-GB"/>
          </a:p>
        </p:txBody>
      </p:sp>
    </p:spTree>
    <p:extLst>
      <p:ext uri="{BB962C8B-B14F-4D97-AF65-F5344CB8AC3E}">
        <p14:creationId xmlns:p14="http://schemas.microsoft.com/office/powerpoint/2010/main" val="4218261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Presentation notes</a:t>
            </a:r>
          </a:p>
          <a:p>
            <a:endParaRPr lang="en-GB" b="1" dirty="0"/>
          </a:p>
          <a:p>
            <a:r>
              <a:rPr lang="en-GB" b="0" i="1" dirty="0"/>
              <a:t>We’</a:t>
            </a:r>
            <a:r>
              <a:rPr lang="en-GB" b="0" i="1" baseline="0" dirty="0"/>
              <a:t>ll be asking you to complete the Safety Climate Survey. It’s voluntary; no-one’s going to force you to do it. If you do, it’ll give us a good idea about what parts of our health and safety systems we’ve got right and where we need to make some changes.  </a:t>
            </a:r>
          </a:p>
          <a:p>
            <a:endParaRPr lang="en-GB" b="0" i="1" baseline="0" dirty="0"/>
          </a:p>
          <a:p>
            <a:r>
              <a:rPr lang="en-GB" b="0" i="1" baseline="0" dirty="0"/>
              <a:t>We’ll be asking you to do the survey [online/paper] and we’ve set aside [explain the arrangements in your organisation].</a:t>
            </a:r>
          </a:p>
          <a:p>
            <a:endParaRPr lang="en-GB" b="0" i="1" baseline="0" dirty="0"/>
          </a:p>
          <a:p>
            <a:r>
              <a:rPr lang="en-GB" b="0" i="1" baseline="0" dirty="0"/>
              <a:t>You’ll be asked your opinion on 40 statements. The Safety Climate Survey is designed so you’re not asked to put your name on it. There’s no way to identify how you’ve answered any of the questions; even if you tell us your age, sex or which part of the business you work in. If fewer than ten people answer in any area of the survey their results are still added into the overall survey information, but all the graphs, charts and reports we get will show a blank.  </a:t>
            </a:r>
          </a:p>
          <a:p>
            <a:endParaRPr lang="en-GB" b="0" i="1" baseline="0" dirty="0"/>
          </a:p>
          <a:p>
            <a:r>
              <a:rPr lang="en-GB" b="0" i="1" baseline="0" dirty="0"/>
              <a:t>We’re also going to ask some of our own questions in case there’s anything else you think we ought to know about, so you can write whatever you like</a:t>
            </a:r>
            <a:r>
              <a:rPr lang="en-GB" b="0" baseline="0" dirty="0"/>
              <a:t>. </a:t>
            </a:r>
            <a:r>
              <a:rPr lang="en-GB" b="0" i="1" baseline="0" dirty="0"/>
              <a:t>Again, there’s no way we can identify you unless you tell us what you’ve said.</a:t>
            </a:r>
            <a:endParaRPr lang="en-GB" b="0" i="1" dirty="0"/>
          </a:p>
        </p:txBody>
      </p:sp>
      <p:sp>
        <p:nvSpPr>
          <p:cNvPr id="4" name="Slide Number Placeholder 3"/>
          <p:cNvSpPr>
            <a:spLocks noGrp="1"/>
          </p:cNvSpPr>
          <p:nvPr>
            <p:ph type="sldNum" sz="quarter" idx="10"/>
          </p:nvPr>
        </p:nvSpPr>
        <p:spPr/>
        <p:txBody>
          <a:bodyPr/>
          <a:lstStyle/>
          <a:p>
            <a:fld id="{D41FB889-817F-444E-8033-1754CC87D67D}" type="slidenum">
              <a:rPr lang="en-GB" smtClean="0"/>
              <a:t>5</a:t>
            </a:fld>
            <a:endParaRPr lang="en-GB"/>
          </a:p>
        </p:txBody>
      </p:sp>
    </p:spTree>
    <p:extLst>
      <p:ext uri="{BB962C8B-B14F-4D97-AF65-F5344CB8AC3E}">
        <p14:creationId xmlns:p14="http://schemas.microsoft.com/office/powerpoint/2010/main" val="3631646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Presentation notes</a:t>
            </a:r>
          </a:p>
          <a:p>
            <a:endParaRPr lang="en-GB" b="1" dirty="0"/>
          </a:p>
          <a:p>
            <a:r>
              <a:rPr lang="en-GB" b="0" i="1" dirty="0"/>
              <a:t>The closing date for the survey is [date]</a:t>
            </a:r>
            <a:r>
              <a:rPr lang="en-GB" b="0" i="1" baseline="0" dirty="0"/>
              <a:t>. We’ll get a report and we’ll feed back the results through</a:t>
            </a:r>
            <a:r>
              <a:rPr lang="en-GB" b="0" baseline="0" dirty="0"/>
              <a:t>:</a:t>
            </a:r>
          </a:p>
          <a:p>
            <a:endParaRPr lang="en-GB" b="0" baseline="0" dirty="0"/>
          </a:p>
          <a:p>
            <a:r>
              <a:rPr lang="en-GB" b="0" dirty="0"/>
              <a:t>[Focus groups, meetings,</a:t>
            </a:r>
            <a:r>
              <a:rPr lang="en-GB" b="0" baseline="0" dirty="0"/>
              <a:t> intranet, staff briefings, unions]</a:t>
            </a:r>
            <a:endParaRPr lang="en-GB" b="0" dirty="0"/>
          </a:p>
        </p:txBody>
      </p:sp>
      <p:sp>
        <p:nvSpPr>
          <p:cNvPr id="4" name="Slide Number Placeholder 3"/>
          <p:cNvSpPr>
            <a:spLocks noGrp="1"/>
          </p:cNvSpPr>
          <p:nvPr>
            <p:ph type="sldNum" sz="quarter" idx="10"/>
          </p:nvPr>
        </p:nvSpPr>
        <p:spPr/>
        <p:txBody>
          <a:bodyPr/>
          <a:lstStyle/>
          <a:p>
            <a:fld id="{D41FB889-817F-444E-8033-1754CC87D67D}" type="slidenum">
              <a:rPr lang="en-GB" smtClean="0"/>
              <a:t>6</a:t>
            </a:fld>
            <a:endParaRPr lang="en-GB"/>
          </a:p>
        </p:txBody>
      </p:sp>
    </p:spTree>
    <p:extLst>
      <p:ext uri="{BB962C8B-B14F-4D97-AF65-F5344CB8AC3E}">
        <p14:creationId xmlns:p14="http://schemas.microsoft.com/office/powerpoint/2010/main" val="1123060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1FB889-817F-444E-8033-1754CC87D67D}" type="slidenum">
              <a:rPr lang="en-GB" smtClean="0"/>
              <a:t>7</a:t>
            </a:fld>
            <a:endParaRPr lang="en-GB"/>
          </a:p>
        </p:txBody>
      </p:sp>
    </p:spTree>
    <p:extLst>
      <p:ext uri="{BB962C8B-B14F-4D97-AF65-F5344CB8AC3E}">
        <p14:creationId xmlns:p14="http://schemas.microsoft.com/office/powerpoint/2010/main" val="3538338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D2FE7E0-4A7B-4F83-815F-CF2964F47502}" type="datetimeFigureOut">
              <a:rPr lang="en-GB" smtClean="0"/>
              <a:t>18/04/2019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8D966F-1A84-4354-9C0B-8C6AFD700A23}" type="slidenum">
              <a:rPr lang="en-GB" smtClean="0"/>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0"/>
            <a:ext cx="9254806" cy="6937635"/>
          </a:xfrm>
          <a:prstGeom prst="rect">
            <a:avLst/>
          </a:prstGeom>
        </p:spPr>
      </p:pic>
    </p:spTree>
    <p:extLst>
      <p:ext uri="{BB962C8B-B14F-4D97-AF65-F5344CB8AC3E}">
        <p14:creationId xmlns:p14="http://schemas.microsoft.com/office/powerpoint/2010/main" val="2651589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2FE7E0-4A7B-4F83-815F-CF2964F47502}" type="datetimeFigureOut">
              <a:rPr lang="en-GB" smtClean="0"/>
              <a:t>18/04/2019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8D966F-1A84-4354-9C0B-8C6AFD700A23}" type="slidenum">
              <a:rPr lang="en-GB" smtClean="0"/>
              <a:t>‹#›</a:t>
            </a:fld>
            <a:endParaRPr lang="en-GB"/>
          </a:p>
        </p:txBody>
      </p:sp>
    </p:spTree>
    <p:extLst>
      <p:ext uri="{BB962C8B-B14F-4D97-AF65-F5344CB8AC3E}">
        <p14:creationId xmlns:p14="http://schemas.microsoft.com/office/powerpoint/2010/main" val="1247453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2FE7E0-4A7B-4F83-815F-CF2964F47502}" type="datetimeFigureOut">
              <a:rPr lang="en-GB" smtClean="0"/>
              <a:t>18/04/2019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8D966F-1A84-4354-9C0B-8C6AFD700A23}" type="slidenum">
              <a:rPr lang="en-GB" smtClean="0"/>
              <a:t>‹#›</a:t>
            </a:fld>
            <a:endParaRPr lang="en-GB"/>
          </a:p>
        </p:txBody>
      </p:sp>
    </p:spTree>
    <p:extLst>
      <p:ext uri="{BB962C8B-B14F-4D97-AF65-F5344CB8AC3E}">
        <p14:creationId xmlns:p14="http://schemas.microsoft.com/office/powerpoint/2010/main" val="3894797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2FE7E0-4A7B-4F83-815F-CF2964F47502}" type="datetimeFigureOut">
              <a:rPr lang="en-GB" smtClean="0"/>
              <a:t>18/04/2019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8D966F-1A84-4354-9C0B-8C6AFD700A23}" type="slidenum">
              <a:rPr lang="en-GB" smtClean="0"/>
              <a:t>‹#›</a:t>
            </a:fld>
            <a:endParaRPr lang="en-GB"/>
          </a:p>
        </p:txBody>
      </p:sp>
    </p:spTree>
    <p:extLst>
      <p:ext uri="{BB962C8B-B14F-4D97-AF65-F5344CB8AC3E}">
        <p14:creationId xmlns:p14="http://schemas.microsoft.com/office/powerpoint/2010/main" val="769809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2FE7E0-4A7B-4F83-815F-CF2964F47502}" type="datetimeFigureOut">
              <a:rPr lang="en-GB" smtClean="0"/>
              <a:t>18/04/2019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8D966F-1A84-4354-9C0B-8C6AFD700A23}" type="slidenum">
              <a:rPr lang="en-GB" smtClean="0"/>
              <a:t>‹#›</a:t>
            </a:fld>
            <a:endParaRPr lang="en-GB"/>
          </a:p>
        </p:txBody>
      </p:sp>
    </p:spTree>
    <p:extLst>
      <p:ext uri="{BB962C8B-B14F-4D97-AF65-F5344CB8AC3E}">
        <p14:creationId xmlns:p14="http://schemas.microsoft.com/office/powerpoint/2010/main" val="2489876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D2FE7E0-4A7B-4F83-815F-CF2964F47502}" type="datetimeFigureOut">
              <a:rPr lang="en-GB" smtClean="0"/>
              <a:t>18/04/2019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8D966F-1A84-4354-9C0B-8C6AFD700A23}" type="slidenum">
              <a:rPr lang="en-GB" smtClean="0"/>
              <a:t>‹#›</a:t>
            </a:fld>
            <a:endParaRPr lang="en-GB"/>
          </a:p>
        </p:txBody>
      </p:sp>
      <p:pic>
        <p:nvPicPr>
          <p:cNvPr id="8" name="Picture 7">
            <a:extLst>
              <a:ext uri="{FF2B5EF4-FFF2-40B4-BE49-F238E27FC236}">
                <a16:creationId xmlns:a16="http://schemas.microsoft.com/office/drawing/2014/main" id="{C00EB72B-8BB7-4C35-A502-B245678969D3}"/>
              </a:ext>
            </a:extLst>
          </p:cNvPr>
          <p:cNvPicPr>
            <a:picLocks noChangeAspect="1"/>
          </p:cNvPicPr>
          <p:nvPr userDrawn="1"/>
        </p:nvPicPr>
        <p:blipFill>
          <a:blip r:embed="rId2"/>
          <a:stretch>
            <a:fillRect/>
          </a:stretch>
        </p:blipFill>
        <p:spPr>
          <a:xfrm>
            <a:off x="0" y="0"/>
            <a:ext cx="9144000" cy="1111868"/>
          </a:xfrm>
          <a:prstGeom prst="rect">
            <a:avLst/>
          </a:prstGeom>
        </p:spPr>
      </p:pic>
    </p:spTree>
    <p:extLst>
      <p:ext uri="{BB962C8B-B14F-4D97-AF65-F5344CB8AC3E}">
        <p14:creationId xmlns:p14="http://schemas.microsoft.com/office/powerpoint/2010/main" val="1947331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2FE7E0-4A7B-4F83-815F-CF2964F47502}" type="datetimeFigureOut">
              <a:rPr lang="en-GB" smtClean="0"/>
              <a:t>18/04/2019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8D966F-1A84-4354-9C0B-8C6AFD700A23}" type="slidenum">
              <a:rPr lang="en-GB" smtClean="0"/>
              <a:t>‹#›</a:t>
            </a:fld>
            <a:endParaRPr lang="en-GB"/>
          </a:p>
        </p:txBody>
      </p:sp>
    </p:spTree>
    <p:extLst>
      <p:ext uri="{BB962C8B-B14F-4D97-AF65-F5344CB8AC3E}">
        <p14:creationId xmlns:p14="http://schemas.microsoft.com/office/powerpoint/2010/main" val="3364014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D2FE7E0-4A7B-4F83-815F-CF2964F47502}" type="datetimeFigureOut">
              <a:rPr lang="en-GB" smtClean="0"/>
              <a:t>18/04/2019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8D966F-1A84-4354-9C0B-8C6AFD700A23}" type="slidenum">
              <a:rPr lang="en-GB" smtClean="0"/>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0"/>
            <a:ext cx="9254806" cy="6937635"/>
          </a:xfrm>
          <a:prstGeom prst="rect">
            <a:avLst/>
          </a:prstGeom>
        </p:spPr>
      </p:pic>
    </p:spTree>
    <p:extLst>
      <p:ext uri="{BB962C8B-B14F-4D97-AF65-F5344CB8AC3E}">
        <p14:creationId xmlns:p14="http://schemas.microsoft.com/office/powerpoint/2010/main" val="2651589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2FE7E0-4A7B-4F83-815F-CF2964F47502}" type="datetimeFigureOut">
              <a:rPr lang="en-GB" smtClean="0"/>
              <a:t>18/04/2019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8D966F-1A84-4354-9C0B-8C6AFD700A23}" type="slidenum">
              <a:rPr lang="en-GB" smtClean="0"/>
              <a:t>‹#›</a:t>
            </a:fld>
            <a:endParaRPr lang="en-GB"/>
          </a:p>
        </p:txBody>
      </p:sp>
    </p:spTree>
    <p:extLst>
      <p:ext uri="{BB962C8B-B14F-4D97-AF65-F5344CB8AC3E}">
        <p14:creationId xmlns:p14="http://schemas.microsoft.com/office/powerpoint/2010/main" val="37428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D2FE7E0-4A7B-4F83-815F-CF2964F47502}" type="datetimeFigureOut">
              <a:rPr lang="en-GB" smtClean="0"/>
              <a:t>18/04/2019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8D966F-1A84-4354-9C0B-8C6AFD700A23}" type="slidenum">
              <a:rPr lang="en-GB" smtClean="0"/>
              <a:t>‹#›</a:t>
            </a:fld>
            <a:endParaRPr lang="en-GB"/>
          </a:p>
        </p:txBody>
      </p:sp>
    </p:spTree>
    <p:extLst>
      <p:ext uri="{BB962C8B-B14F-4D97-AF65-F5344CB8AC3E}">
        <p14:creationId xmlns:p14="http://schemas.microsoft.com/office/powerpoint/2010/main" val="2369911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D2FE7E0-4A7B-4F83-815F-CF2964F47502}" type="datetimeFigureOut">
              <a:rPr lang="en-GB" smtClean="0"/>
              <a:t>18/04/2019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8D966F-1A84-4354-9C0B-8C6AFD700A23}" type="slidenum">
              <a:rPr lang="en-GB" smtClean="0"/>
              <a:t>‹#›</a:t>
            </a:fld>
            <a:endParaRPr lang="en-GB"/>
          </a:p>
        </p:txBody>
      </p:sp>
    </p:spTree>
    <p:extLst>
      <p:ext uri="{BB962C8B-B14F-4D97-AF65-F5344CB8AC3E}">
        <p14:creationId xmlns:p14="http://schemas.microsoft.com/office/powerpoint/2010/main" val="817816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D2FE7E0-4A7B-4F83-815F-CF2964F47502}" type="datetimeFigureOut">
              <a:rPr lang="en-GB" smtClean="0"/>
              <a:t>18/04/2019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8D966F-1A84-4354-9C0B-8C6AFD700A23}" type="slidenum">
              <a:rPr lang="en-GB" smtClean="0"/>
              <a:t>‹#›</a:t>
            </a:fld>
            <a:endParaRPr lang="en-GB"/>
          </a:p>
        </p:txBody>
      </p:sp>
    </p:spTree>
    <p:extLst>
      <p:ext uri="{BB962C8B-B14F-4D97-AF65-F5344CB8AC3E}">
        <p14:creationId xmlns:p14="http://schemas.microsoft.com/office/powerpoint/2010/main" val="243922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FE7E0-4A7B-4F83-815F-CF2964F47502}" type="datetimeFigureOut">
              <a:rPr lang="en-GB" smtClean="0"/>
              <a:t>18/04/2019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8D966F-1A84-4354-9C0B-8C6AFD700A23}" type="slidenum">
              <a:rPr lang="en-GB" smtClean="0"/>
              <a:t>‹#›</a:t>
            </a:fld>
            <a:endParaRPr lang="en-GB"/>
          </a:p>
        </p:txBody>
      </p:sp>
    </p:spTree>
    <p:extLst>
      <p:ext uri="{BB962C8B-B14F-4D97-AF65-F5344CB8AC3E}">
        <p14:creationId xmlns:p14="http://schemas.microsoft.com/office/powerpoint/2010/main" val="2270481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FE7E0-4A7B-4F83-815F-CF2964F47502}" type="datetimeFigureOut">
              <a:rPr lang="en-GB" smtClean="0"/>
              <a:t>18/04/2019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8D966F-1A84-4354-9C0B-8C6AFD700A23}" type="slidenum">
              <a:rPr lang="en-GB" smtClean="0"/>
              <a:t>‹#›</a:t>
            </a:fld>
            <a:endParaRPr lang="en-GB"/>
          </a:p>
        </p:txBody>
      </p:sp>
    </p:spTree>
    <p:extLst>
      <p:ext uri="{BB962C8B-B14F-4D97-AF65-F5344CB8AC3E}">
        <p14:creationId xmlns:p14="http://schemas.microsoft.com/office/powerpoint/2010/main" val="3166927413"/>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84455">
              <a:spcBef>
                <a:spcPts val="585"/>
              </a:spcBef>
              <a:spcAft>
                <a:spcPts val="0"/>
              </a:spcAft>
            </a:pPr>
            <a:r>
              <a:rPr lang="en-GB" b="1" spc="-35" dirty="0">
                <a:solidFill>
                  <a:srgbClr val="A7052C"/>
                </a:solidFill>
                <a:latin typeface="Arial" panose="020B0604020202020204" pitchFamily="34" charset="0"/>
                <a:ea typeface="Arial" panose="020B0604020202020204" pitchFamily="34" charset="0"/>
              </a:rPr>
              <a:t>Improving</a:t>
            </a:r>
            <a:r>
              <a:rPr lang="en-GB" b="1" spc="-420" dirty="0">
                <a:solidFill>
                  <a:srgbClr val="A7052C"/>
                </a:solidFill>
                <a:latin typeface="Arial" panose="020B0604020202020204" pitchFamily="34" charset="0"/>
                <a:ea typeface="Arial" panose="020B0604020202020204" pitchFamily="34" charset="0"/>
              </a:rPr>
              <a:t> </a:t>
            </a:r>
            <a:r>
              <a:rPr lang="en-GB" b="1" dirty="0">
                <a:solidFill>
                  <a:srgbClr val="A7052C"/>
                </a:solidFill>
                <a:latin typeface="Arial" panose="020B0604020202020204" pitchFamily="34" charset="0"/>
                <a:ea typeface="Arial" panose="020B0604020202020204" pitchFamily="34" charset="0"/>
              </a:rPr>
              <a:t>the</a:t>
            </a:r>
            <a:r>
              <a:rPr lang="en-GB" b="1" spc="-415" dirty="0">
                <a:solidFill>
                  <a:srgbClr val="A7052C"/>
                </a:solidFill>
                <a:latin typeface="Arial" panose="020B0604020202020204" pitchFamily="34" charset="0"/>
                <a:ea typeface="Arial" panose="020B0604020202020204" pitchFamily="34" charset="0"/>
              </a:rPr>
              <a:t> </a:t>
            </a:r>
            <a:r>
              <a:rPr lang="en-GB" b="1" spc="-50" dirty="0">
                <a:solidFill>
                  <a:srgbClr val="A7052C"/>
                </a:solidFill>
                <a:latin typeface="Arial" panose="020B0604020202020204" pitchFamily="34" charset="0"/>
                <a:ea typeface="Arial" panose="020B0604020202020204" pitchFamily="34" charset="0"/>
              </a:rPr>
              <a:t>way</a:t>
            </a:r>
            <a:r>
              <a:rPr lang="en-GB" b="1" spc="-415" dirty="0">
                <a:solidFill>
                  <a:srgbClr val="A7052C"/>
                </a:solidFill>
                <a:latin typeface="Arial" panose="020B0604020202020204" pitchFamily="34" charset="0"/>
                <a:ea typeface="Arial" panose="020B0604020202020204" pitchFamily="34" charset="0"/>
              </a:rPr>
              <a:t> </a:t>
            </a:r>
            <a:r>
              <a:rPr lang="en-GB" b="1" spc="-25" dirty="0">
                <a:solidFill>
                  <a:srgbClr val="A7052C"/>
                </a:solidFill>
                <a:latin typeface="Arial" panose="020B0604020202020204" pitchFamily="34" charset="0"/>
                <a:ea typeface="Arial" panose="020B0604020202020204" pitchFamily="34" charset="0"/>
              </a:rPr>
              <a:t>we</a:t>
            </a:r>
            <a:r>
              <a:rPr lang="en-GB" b="1" spc="-420" dirty="0">
                <a:solidFill>
                  <a:srgbClr val="A7052C"/>
                </a:solidFill>
                <a:latin typeface="Arial" panose="020B0604020202020204" pitchFamily="34" charset="0"/>
                <a:ea typeface="Arial" panose="020B0604020202020204" pitchFamily="34" charset="0"/>
              </a:rPr>
              <a:t> </a:t>
            </a:r>
            <a:r>
              <a:rPr lang="en-GB" b="1" spc="-15" dirty="0">
                <a:solidFill>
                  <a:srgbClr val="A7052C"/>
                </a:solidFill>
                <a:latin typeface="Arial" panose="020B0604020202020204" pitchFamily="34" charset="0"/>
                <a:ea typeface="Arial" panose="020B0604020202020204" pitchFamily="34" charset="0"/>
              </a:rPr>
              <a:t>do</a:t>
            </a:r>
            <a:r>
              <a:rPr lang="en-GB" b="1" spc="-415" dirty="0">
                <a:solidFill>
                  <a:srgbClr val="A7052C"/>
                </a:solidFill>
                <a:latin typeface="Arial" panose="020B0604020202020204" pitchFamily="34" charset="0"/>
                <a:ea typeface="Arial" panose="020B0604020202020204" pitchFamily="34" charset="0"/>
              </a:rPr>
              <a:t> </a:t>
            </a:r>
            <a:r>
              <a:rPr lang="en-GB" b="1" spc="-30" dirty="0">
                <a:solidFill>
                  <a:srgbClr val="A7052C"/>
                </a:solidFill>
                <a:latin typeface="Arial" panose="020B0604020202020204" pitchFamily="34" charset="0"/>
                <a:ea typeface="Arial" panose="020B0604020202020204" pitchFamily="34" charset="0"/>
              </a:rPr>
              <a:t>things</a:t>
            </a:r>
            <a:endParaRPr lang="en-GB" sz="1200" dirty="0">
              <a:effectLst/>
              <a:latin typeface="Arial" panose="020B0604020202020204" pitchFamily="34" charset="0"/>
              <a:ea typeface="Arial" panose="020B0604020202020204" pitchFamily="34" charset="0"/>
            </a:endParaRPr>
          </a:p>
        </p:txBody>
      </p:sp>
      <p:sp>
        <p:nvSpPr>
          <p:cNvPr id="3" name="Subtitle 2"/>
          <p:cNvSpPr>
            <a:spLocks noGrp="1"/>
          </p:cNvSpPr>
          <p:nvPr>
            <p:ph type="subTitle" idx="1"/>
          </p:nvPr>
        </p:nvSpPr>
        <p:spPr/>
        <p:txBody>
          <a:bodyPr/>
          <a:lstStyle/>
          <a:p>
            <a:r>
              <a:rPr lang="en-GB" dirty="0">
                <a:solidFill>
                  <a:schemeClr val="tx1"/>
                </a:solidFill>
                <a:latin typeface="Arial" panose="020B0604020202020204" pitchFamily="34" charset="0"/>
                <a:cs typeface="Arial" panose="020B0604020202020204" pitchFamily="34" charset="0"/>
              </a:rPr>
              <a:t>Safety Climate Tool Safety Briefing/Tool Box Talk</a:t>
            </a:r>
          </a:p>
        </p:txBody>
      </p:sp>
    </p:spTree>
    <p:extLst>
      <p:ext uri="{BB962C8B-B14F-4D97-AF65-F5344CB8AC3E}">
        <p14:creationId xmlns:p14="http://schemas.microsoft.com/office/powerpoint/2010/main" val="520821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74638"/>
            <a:ext cx="8496944" cy="1143000"/>
          </a:xfrm>
        </p:spPr>
        <p:txBody>
          <a:bodyPr>
            <a:noAutofit/>
          </a:bodyPr>
          <a:lstStyle/>
          <a:p>
            <a:r>
              <a:rPr lang="en-GB" b="1" spc="-35" dirty="0">
                <a:solidFill>
                  <a:srgbClr val="A7052C"/>
                </a:solidFill>
                <a:latin typeface="Arial" panose="020B0604020202020204" pitchFamily="34" charset="0"/>
                <a:ea typeface="Arial" panose="020B0604020202020204" pitchFamily="34" charset="0"/>
              </a:rPr>
              <a:t>The way we keep ourselves safe</a:t>
            </a:r>
            <a:endParaRPr lang="en-GB" dirty="0"/>
          </a:p>
        </p:txBody>
      </p:sp>
      <p:pic>
        <p:nvPicPr>
          <p:cNvPr id="5122" name="Picture 2" descr="\\vinata\products\WORK\PRODUCTS\Images\IceBerg_400x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17638"/>
            <a:ext cx="8496944" cy="52960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9552" y="1844824"/>
            <a:ext cx="2160240" cy="1200329"/>
          </a:xfrm>
          <a:prstGeom prst="rect">
            <a:avLst/>
          </a:prstGeom>
          <a:noFill/>
        </p:spPr>
        <p:txBody>
          <a:bodyPr wrap="square" rtlCol="0">
            <a:spAutoFit/>
          </a:bodyPr>
          <a:lstStyle/>
          <a:p>
            <a:r>
              <a:rPr lang="en-GB" sz="3600" b="1" dirty="0">
                <a:solidFill>
                  <a:schemeClr val="bg1"/>
                </a:solidFill>
              </a:rPr>
              <a:t>What you think</a:t>
            </a:r>
          </a:p>
        </p:txBody>
      </p:sp>
      <p:sp>
        <p:nvSpPr>
          <p:cNvPr id="7" name="TextBox 6"/>
          <p:cNvSpPr txBox="1"/>
          <p:nvPr/>
        </p:nvSpPr>
        <p:spPr>
          <a:xfrm>
            <a:off x="539552" y="5301208"/>
            <a:ext cx="2808312" cy="646331"/>
          </a:xfrm>
          <a:prstGeom prst="rect">
            <a:avLst/>
          </a:prstGeom>
          <a:noFill/>
        </p:spPr>
        <p:txBody>
          <a:bodyPr wrap="square" rtlCol="0">
            <a:spAutoFit/>
          </a:bodyPr>
          <a:lstStyle/>
          <a:p>
            <a:r>
              <a:rPr lang="en-GB" sz="3600" b="1" dirty="0">
                <a:solidFill>
                  <a:schemeClr val="bg1"/>
                </a:solidFill>
              </a:rPr>
              <a:t>What we do</a:t>
            </a:r>
          </a:p>
        </p:txBody>
      </p:sp>
    </p:spTree>
    <p:extLst>
      <p:ext uri="{BB962C8B-B14F-4D97-AF65-F5344CB8AC3E}">
        <p14:creationId xmlns:p14="http://schemas.microsoft.com/office/powerpoint/2010/main" val="1136166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spc="-35" dirty="0">
                <a:solidFill>
                  <a:srgbClr val="A7052C"/>
                </a:solidFill>
                <a:latin typeface="Arial" panose="020B0604020202020204" pitchFamily="34" charset="0"/>
                <a:ea typeface="Arial" panose="020B0604020202020204" pitchFamily="34" charset="0"/>
              </a:rPr>
              <a:t>You know where the gaps are - </a:t>
            </a:r>
            <a:endParaRPr lang="en-GB" dirty="0"/>
          </a:p>
        </p:txBody>
      </p:sp>
      <p:pic>
        <p:nvPicPr>
          <p:cNvPr id="2050" name="Picture 2" descr="C:\Users\jwebster\AppData\Local\Microsoft\Windows\Temporary Internet Files\Content.IE5\8WLH2VCV\Seguridad pacient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532985"/>
            <a:ext cx="8496944" cy="49685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5301208"/>
            <a:ext cx="4392488" cy="1200329"/>
          </a:xfrm>
          <a:prstGeom prst="rect">
            <a:avLst/>
          </a:prstGeom>
          <a:noFill/>
        </p:spPr>
        <p:txBody>
          <a:bodyPr wrap="square" rtlCol="0">
            <a:spAutoFit/>
          </a:bodyPr>
          <a:lstStyle/>
          <a:p>
            <a:r>
              <a:rPr lang="en-GB" sz="3600" dirty="0"/>
              <a:t>We need your help to find them.</a:t>
            </a:r>
          </a:p>
        </p:txBody>
      </p:sp>
    </p:spTree>
    <p:extLst>
      <p:ext uri="{BB962C8B-B14F-4D97-AF65-F5344CB8AC3E}">
        <p14:creationId xmlns:p14="http://schemas.microsoft.com/office/powerpoint/2010/main" val="3323418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spc="-35" dirty="0">
                <a:solidFill>
                  <a:srgbClr val="A7052C"/>
                </a:solidFill>
                <a:latin typeface="Arial" panose="020B0604020202020204" pitchFamily="34" charset="0"/>
                <a:ea typeface="Arial" panose="020B0604020202020204" pitchFamily="34" charset="0"/>
              </a:rPr>
              <a:t>Our plan</a:t>
            </a:r>
            <a:endParaRPr lang="en-GB" dirty="0"/>
          </a:p>
        </p:txBody>
      </p:sp>
      <p:sp>
        <p:nvSpPr>
          <p:cNvPr id="4" name="Content Placeholder 3"/>
          <p:cNvSpPr>
            <a:spLocks noGrp="1"/>
          </p:cNvSpPr>
          <p:nvPr>
            <p:ph sz="half" idx="2"/>
          </p:nvPr>
        </p:nvSpPr>
        <p:spPr>
          <a:xfrm>
            <a:off x="4648200" y="1268760"/>
            <a:ext cx="4038600" cy="5112568"/>
          </a:xfrm>
        </p:spPr>
        <p:txBody>
          <a:bodyPr>
            <a:normAutofit/>
          </a:bodyPr>
          <a:lstStyle/>
          <a:p>
            <a:pPr lvl="0">
              <a:spcBef>
                <a:spcPts val="680"/>
              </a:spcBef>
              <a:buClr>
                <a:srgbClr val="A7052C"/>
              </a:buClr>
              <a:buSzPts val="800"/>
              <a:buFont typeface="Arial" panose="020B0604020202020204" pitchFamily="34" charset="0"/>
              <a:buChar char="■"/>
              <a:tabLst>
                <a:tab pos="300355" algn="l"/>
                <a:tab pos="301625" algn="l"/>
              </a:tabLst>
            </a:pPr>
            <a:r>
              <a:rPr lang="en-GB" dirty="0"/>
              <a:t>To run the Safety Climate Survey to find out how we can work together to make this a safer place to work.</a:t>
            </a:r>
          </a:p>
          <a:p>
            <a:endParaRPr lang="en-GB" dirty="0"/>
          </a:p>
          <a:p>
            <a:pPr lvl="0">
              <a:spcBef>
                <a:spcPts val="680"/>
              </a:spcBef>
              <a:buClr>
                <a:srgbClr val="A7052C"/>
              </a:buClr>
              <a:buSzPts val="800"/>
              <a:buFont typeface="Arial" panose="020B0604020202020204" pitchFamily="34" charset="0"/>
              <a:buChar char="■"/>
              <a:tabLst>
                <a:tab pos="300355" algn="l"/>
                <a:tab pos="301625" algn="l"/>
              </a:tabLst>
            </a:pPr>
            <a:r>
              <a:rPr lang="en-GB" dirty="0"/>
              <a:t>Organisations that understand their safety climate have fewer accidents and near- misses.  </a:t>
            </a:r>
          </a:p>
          <a:p>
            <a:endParaRPr lang="en-GB" dirty="0"/>
          </a:p>
        </p:txBody>
      </p:sp>
      <p:pic>
        <p:nvPicPr>
          <p:cNvPr id="7170" name="Picture 2" descr="C:\Users\jwebster\AppData\Local\Microsoft\Windows\Temporary Internet Files\Content.IE5\8WLH2VCV\wiki6[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4225" y="1417638"/>
            <a:ext cx="4104456" cy="51125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685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84455">
              <a:spcBef>
                <a:spcPts val="585"/>
              </a:spcBef>
              <a:spcAft>
                <a:spcPts val="0"/>
              </a:spcAft>
            </a:pPr>
            <a:r>
              <a:rPr lang="en-GB" b="1" spc="-35" dirty="0">
                <a:solidFill>
                  <a:srgbClr val="A7052C"/>
                </a:solidFill>
                <a:latin typeface="Arial" panose="020B0604020202020204" pitchFamily="34" charset="0"/>
                <a:ea typeface="Arial" panose="020B0604020202020204" pitchFamily="34" charset="0"/>
              </a:rPr>
              <a:t>Improving</a:t>
            </a:r>
            <a:r>
              <a:rPr lang="en-GB" b="1" spc="-420" dirty="0">
                <a:solidFill>
                  <a:srgbClr val="A7052C"/>
                </a:solidFill>
                <a:latin typeface="Arial" panose="020B0604020202020204" pitchFamily="34" charset="0"/>
                <a:ea typeface="Arial" panose="020B0604020202020204" pitchFamily="34" charset="0"/>
              </a:rPr>
              <a:t> </a:t>
            </a:r>
            <a:r>
              <a:rPr lang="en-GB" b="1" dirty="0">
                <a:solidFill>
                  <a:srgbClr val="A7052C"/>
                </a:solidFill>
                <a:latin typeface="Arial" panose="020B0604020202020204" pitchFamily="34" charset="0"/>
                <a:ea typeface="Arial" panose="020B0604020202020204" pitchFamily="34" charset="0"/>
              </a:rPr>
              <a:t>the</a:t>
            </a:r>
            <a:r>
              <a:rPr lang="en-GB" b="1" spc="-415" dirty="0">
                <a:solidFill>
                  <a:srgbClr val="A7052C"/>
                </a:solidFill>
                <a:latin typeface="Arial" panose="020B0604020202020204" pitchFamily="34" charset="0"/>
                <a:ea typeface="Arial" panose="020B0604020202020204" pitchFamily="34" charset="0"/>
              </a:rPr>
              <a:t> </a:t>
            </a:r>
            <a:r>
              <a:rPr lang="en-GB" b="1" spc="-50" dirty="0">
                <a:solidFill>
                  <a:srgbClr val="A7052C"/>
                </a:solidFill>
                <a:latin typeface="Arial" panose="020B0604020202020204" pitchFamily="34" charset="0"/>
                <a:ea typeface="Arial" panose="020B0604020202020204" pitchFamily="34" charset="0"/>
              </a:rPr>
              <a:t>way</a:t>
            </a:r>
            <a:r>
              <a:rPr lang="en-GB" b="1" spc="-415" dirty="0">
                <a:solidFill>
                  <a:srgbClr val="A7052C"/>
                </a:solidFill>
                <a:latin typeface="Arial" panose="020B0604020202020204" pitchFamily="34" charset="0"/>
                <a:ea typeface="Arial" panose="020B0604020202020204" pitchFamily="34" charset="0"/>
              </a:rPr>
              <a:t> </a:t>
            </a:r>
            <a:r>
              <a:rPr lang="en-GB" b="1" spc="-25" dirty="0">
                <a:solidFill>
                  <a:srgbClr val="A7052C"/>
                </a:solidFill>
                <a:latin typeface="Arial" panose="020B0604020202020204" pitchFamily="34" charset="0"/>
                <a:ea typeface="Arial" panose="020B0604020202020204" pitchFamily="34" charset="0"/>
              </a:rPr>
              <a:t>we</a:t>
            </a:r>
            <a:r>
              <a:rPr lang="en-GB" b="1" spc="-420" dirty="0">
                <a:solidFill>
                  <a:srgbClr val="A7052C"/>
                </a:solidFill>
                <a:latin typeface="Arial" panose="020B0604020202020204" pitchFamily="34" charset="0"/>
                <a:ea typeface="Arial" panose="020B0604020202020204" pitchFamily="34" charset="0"/>
              </a:rPr>
              <a:t> </a:t>
            </a:r>
            <a:r>
              <a:rPr lang="en-GB" b="1" spc="-15" dirty="0">
                <a:solidFill>
                  <a:srgbClr val="A7052C"/>
                </a:solidFill>
                <a:latin typeface="Arial" panose="020B0604020202020204" pitchFamily="34" charset="0"/>
                <a:ea typeface="Arial" panose="020B0604020202020204" pitchFamily="34" charset="0"/>
              </a:rPr>
              <a:t>do</a:t>
            </a:r>
            <a:r>
              <a:rPr lang="en-GB" b="1" spc="-415" dirty="0">
                <a:solidFill>
                  <a:srgbClr val="A7052C"/>
                </a:solidFill>
                <a:latin typeface="Arial" panose="020B0604020202020204" pitchFamily="34" charset="0"/>
                <a:ea typeface="Arial" panose="020B0604020202020204" pitchFamily="34" charset="0"/>
              </a:rPr>
              <a:t> </a:t>
            </a:r>
            <a:r>
              <a:rPr lang="en-GB" b="1" spc="-30" dirty="0">
                <a:solidFill>
                  <a:srgbClr val="A7052C"/>
                </a:solidFill>
                <a:latin typeface="Arial" panose="020B0604020202020204" pitchFamily="34" charset="0"/>
                <a:ea typeface="Arial" panose="020B0604020202020204" pitchFamily="34" charset="0"/>
              </a:rPr>
              <a:t>things</a:t>
            </a:r>
            <a:endParaRPr lang="en-GB" dirty="0">
              <a:effectLst/>
              <a:latin typeface="Arial" panose="020B0604020202020204" pitchFamily="34" charset="0"/>
              <a:ea typeface="Arial" panose="020B0604020202020204" pitchFamily="34" charset="0"/>
            </a:endParaRPr>
          </a:p>
        </p:txBody>
      </p:sp>
      <p:sp>
        <p:nvSpPr>
          <p:cNvPr id="4" name="Content Placeholder 3"/>
          <p:cNvSpPr>
            <a:spLocks noGrp="1"/>
          </p:cNvSpPr>
          <p:nvPr>
            <p:ph sz="half" idx="2"/>
          </p:nvPr>
        </p:nvSpPr>
        <p:spPr>
          <a:xfrm>
            <a:off x="4648200" y="1610384"/>
            <a:ext cx="4038600" cy="4986967"/>
          </a:xfrm>
        </p:spPr>
        <p:txBody>
          <a:bodyPr>
            <a:normAutofit/>
          </a:bodyPr>
          <a:lstStyle/>
          <a:p>
            <a:pPr lvl="0">
              <a:spcBef>
                <a:spcPts val="680"/>
              </a:spcBef>
              <a:buClr>
                <a:srgbClr val="A7052C"/>
              </a:buClr>
              <a:buSzPts val="800"/>
              <a:buFont typeface="Arial" panose="020B0604020202020204" pitchFamily="34" charset="0"/>
              <a:buChar char="■"/>
              <a:tabLst>
                <a:tab pos="300355" algn="l"/>
                <a:tab pos="301625" algn="l"/>
              </a:tabLst>
            </a:pPr>
            <a:r>
              <a:rPr lang="en-GB" dirty="0"/>
              <a:t>It takes 15-20 minutes to do</a:t>
            </a:r>
          </a:p>
          <a:p>
            <a:pPr lvl="0">
              <a:spcBef>
                <a:spcPts val="680"/>
              </a:spcBef>
              <a:buClr>
                <a:srgbClr val="A7052C"/>
              </a:buClr>
              <a:buSzPts val="800"/>
              <a:buFont typeface="Arial" panose="020B0604020202020204" pitchFamily="34" charset="0"/>
              <a:buChar char="■"/>
              <a:tabLst>
                <a:tab pos="300355" algn="l"/>
                <a:tab pos="301625" algn="l"/>
              </a:tabLst>
            </a:pPr>
            <a:r>
              <a:rPr lang="en-GB" dirty="0"/>
              <a:t>It protects your identity</a:t>
            </a:r>
          </a:p>
          <a:p>
            <a:pPr lvl="0">
              <a:spcBef>
                <a:spcPts val="680"/>
              </a:spcBef>
              <a:buClr>
                <a:srgbClr val="A7052C"/>
              </a:buClr>
              <a:buSzPts val="800"/>
              <a:buFont typeface="Arial" panose="020B0604020202020204" pitchFamily="34" charset="0"/>
              <a:buChar char="■"/>
              <a:tabLst>
                <a:tab pos="300355" algn="l"/>
                <a:tab pos="301625" algn="l"/>
              </a:tabLst>
            </a:pPr>
            <a:r>
              <a:rPr lang="en-GB" dirty="0"/>
              <a:t>40 questions</a:t>
            </a:r>
          </a:p>
          <a:p>
            <a:pPr lvl="0">
              <a:spcBef>
                <a:spcPts val="680"/>
              </a:spcBef>
              <a:buClr>
                <a:srgbClr val="A7052C"/>
              </a:buClr>
              <a:buSzPts val="800"/>
              <a:buFont typeface="Arial" panose="020B0604020202020204" pitchFamily="34" charset="0"/>
              <a:buChar char="■"/>
              <a:tabLst>
                <a:tab pos="300355" algn="l"/>
                <a:tab pos="301625" algn="l"/>
              </a:tabLst>
            </a:pPr>
            <a:r>
              <a:rPr lang="en-GB" dirty="0"/>
              <a:t>Plus some of our own questions</a:t>
            </a:r>
          </a:p>
        </p:txBody>
      </p:sp>
      <p:pic>
        <p:nvPicPr>
          <p:cNvPr id="4098" name="Picture 2" descr="C:\Users\jwebster\AppData\Local\Microsoft\Windows\Temporary Internet Files\Content.IE5\DL270SHQ\Decid_ emprender errores emprendedor evita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80" y="1727603"/>
            <a:ext cx="4176464" cy="47525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916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84455">
              <a:spcBef>
                <a:spcPts val="585"/>
              </a:spcBef>
              <a:spcAft>
                <a:spcPts val="0"/>
              </a:spcAft>
            </a:pPr>
            <a:r>
              <a:rPr lang="en-GB" b="1" spc="-35" dirty="0">
                <a:solidFill>
                  <a:srgbClr val="A7052C"/>
                </a:solidFill>
                <a:latin typeface="Arial" panose="020B0604020202020204" pitchFamily="34" charset="0"/>
                <a:ea typeface="Arial" panose="020B0604020202020204" pitchFamily="34" charset="0"/>
              </a:rPr>
              <a:t>What happens to the information?</a:t>
            </a:r>
            <a:endParaRPr lang="en-GB" sz="1200" dirty="0">
              <a:effectLst/>
              <a:latin typeface="Arial" panose="020B0604020202020204" pitchFamily="34" charset="0"/>
              <a:ea typeface="Arial" panose="020B0604020202020204" pitchFamily="34" charset="0"/>
            </a:endParaRPr>
          </a:p>
        </p:txBody>
      </p:sp>
      <p:sp>
        <p:nvSpPr>
          <p:cNvPr id="4" name="Content Placeholder 3"/>
          <p:cNvSpPr>
            <a:spLocks noGrp="1"/>
          </p:cNvSpPr>
          <p:nvPr>
            <p:ph sz="half" idx="2"/>
          </p:nvPr>
        </p:nvSpPr>
        <p:spPr>
          <a:xfrm>
            <a:off x="4762536" y="1540237"/>
            <a:ext cx="4038600" cy="4713387"/>
          </a:xfrm>
        </p:spPr>
        <p:txBody>
          <a:bodyPr/>
          <a:lstStyle/>
          <a:p>
            <a:pPr lvl="0">
              <a:spcBef>
                <a:spcPts val="680"/>
              </a:spcBef>
              <a:buClr>
                <a:srgbClr val="A7052C"/>
              </a:buClr>
              <a:buSzPts val="800"/>
              <a:buFont typeface="Arial" panose="020B0604020202020204" pitchFamily="34" charset="0"/>
              <a:buChar char="■"/>
              <a:tabLst>
                <a:tab pos="300355" algn="l"/>
                <a:tab pos="301625" algn="l"/>
              </a:tabLst>
            </a:pPr>
            <a:r>
              <a:rPr lang="en-GB" dirty="0"/>
              <a:t>We will feed back the results by:</a:t>
            </a:r>
          </a:p>
          <a:p>
            <a:endParaRPr lang="en-GB" dirty="0"/>
          </a:p>
          <a:p>
            <a:endParaRPr lang="en-GB" dirty="0"/>
          </a:p>
          <a:p>
            <a:endParaRPr lang="en-GB" dirty="0"/>
          </a:p>
        </p:txBody>
      </p:sp>
      <p:sp>
        <p:nvSpPr>
          <p:cNvPr id="5" name="TextBox 4"/>
          <p:cNvSpPr txBox="1"/>
          <p:nvPr/>
        </p:nvSpPr>
        <p:spPr>
          <a:xfrm>
            <a:off x="1115616" y="3309379"/>
            <a:ext cx="2664296" cy="369332"/>
          </a:xfrm>
          <a:prstGeom prst="rect">
            <a:avLst/>
          </a:prstGeom>
          <a:solidFill>
            <a:schemeClr val="bg1"/>
          </a:solidFill>
        </p:spPr>
        <p:txBody>
          <a:bodyPr wrap="square" rtlCol="0">
            <a:spAutoFit/>
          </a:bodyPr>
          <a:lstStyle/>
          <a:p>
            <a:pPr algn="ctr"/>
            <a:r>
              <a:rPr lang="en-GB" dirty="0"/>
              <a:t>Example Ltd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92" y="1540237"/>
            <a:ext cx="4515208" cy="4455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839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marL="84455">
              <a:spcBef>
                <a:spcPts val="585"/>
              </a:spcBef>
              <a:spcAft>
                <a:spcPts val="0"/>
              </a:spcAft>
            </a:pPr>
            <a:r>
              <a:rPr lang="en-GB" sz="4800" b="1" spc="-35" dirty="0">
                <a:solidFill>
                  <a:srgbClr val="A7052C"/>
                </a:solidFill>
                <a:latin typeface="Arial" panose="020B0604020202020204" pitchFamily="34" charset="0"/>
                <a:ea typeface="Arial" panose="020B0604020202020204" pitchFamily="34" charset="0"/>
              </a:rPr>
              <a:t>ANY QUESTIONS?</a:t>
            </a:r>
            <a:endParaRPr lang="en-GB" sz="14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082045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TotalTime>
  <Words>1184</Words>
  <Application>Microsoft Office PowerPoint</Application>
  <PresentationFormat>On-screen Show (4:3)</PresentationFormat>
  <Paragraphs>93</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Improving the way we do things</vt:lpstr>
      <vt:lpstr>The way we keep ourselves safe</vt:lpstr>
      <vt:lpstr>You know where the gaps are - </vt:lpstr>
      <vt:lpstr>Our plan</vt:lpstr>
      <vt:lpstr>Improving the way we do things</vt:lpstr>
      <vt:lpstr>What happens to the information?</vt:lpstr>
      <vt:lpstr>ANY QUESTIONS?</vt:lpstr>
    </vt:vector>
  </TitlesOfParts>
  <Company>Health and Safety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Nicolla Wilkinson</dc:creator>
  <cp:lastModifiedBy>Jessica Thomson-Hammond (WLT GB)</cp:lastModifiedBy>
  <cp:revision>44</cp:revision>
  <cp:lastPrinted>2019-03-13T13:04:54Z</cp:lastPrinted>
  <dcterms:created xsi:type="dcterms:W3CDTF">2016-03-09T17:10:48Z</dcterms:created>
  <dcterms:modified xsi:type="dcterms:W3CDTF">2019-04-18T14:18:27Z</dcterms:modified>
</cp:coreProperties>
</file>