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0" r:id="rId3"/>
    <p:sldId id="261" r:id="rId4"/>
    <p:sldId id="262" r:id="rId5"/>
    <p:sldId id="263" r:id="rId6"/>
    <p:sldId id="277" r:id="rId7"/>
    <p:sldId id="264" r:id="rId8"/>
    <p:sldId id="265" r:id="rId9"/>
    <p:sldId id="268" r:id="rId10"/>
    <p:sldId id="266" r:id="rId11"/>
    <p:sldId id="267" r:id="rId12"/>
    <p:sldId id="279" r:id="rId13"/>
    <p:sldId id="280" r:id="rId14"/>
    <p:sldId id="270" r:id="rId15"/>
    <p:sldId id="271" r:id="rId16"/>
    <p:sldId id="272" r:id="rId17"/>
    <p:sldId id="273" r:id="rId18"/>
    <p:sldId id="276" r:id="rId19"/>
    <p:sldId id="281"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633" autoAdjust="0"/>
  </p:normalViewPr>
  <p:slideViewPr>
    <p:cSldViewPr>
      <p:cViewPr>
        <p:scale>
          <a:sx n="71" d="100"/>
          <a:sy n="71" d="100"/>
        </p:scale>
        <p:origin x="918" y="348"/>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notesViewPr>
    <p:cSldViewPr>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A038C-8B55-4CE7-8F8E-BCEC9B7E7A4E}" type="doc">
      <dgm:prSet loTypeId="urn:microsoft.com/office/officeart/2005/8/layout/cycle7" loCatId="cycle" qsTypeId="urn:microsoft.com/office/officeart/2005/8/quickstyle/3d5" qsCatId="3D" csTypeId="urn:microsoft.com/office/officeart/2005/8/colors/colorful4" csCatId="colorful" phldr="1"/>
      <dgm:spPr/>
      <dgm:t>
        <a:bodyPr/>
        <a:lstStyle/>
        <a:p>
          <a:endParaRPr lang="en-GB"/>
        </a:p>
      </dgm:t>
    </dgm:pt>
    <dgm:pt modelId="{6D26C172-6BC2-4C78-B3A8-AD15B489346C}">
      <dgm:prSet phldrT="[Text]" custT="1"/>
      <dgm:spPr/>
      <dgm:t>
        <a:bodyPr/>
        <a:lstStyle/>
        <a:p>
          <a:r>
            <a:rPr lang="en-GB" sz="3600" dirty="0"/>
            <a:t>Moral</a:t>
          </a:r>
        </a:p>
      </dgm:t>
    </dgm:pt>
    <dgm:pt modelId="{0FAF2B97-75AE-40AF-AE93-65BAA13223C4}" type="parTrans" cxnId="{ACF26506-4392-46D0-B214-742120584CF1}">
      <dgm:prSet/>
      <dgm:spPr/>
      <dgm:t>
        <a:bodyPr/>
        <a:lstStyle/>
        <a:p>
          <a:endParaRPr lang="en-GB"/>
        </a:p>
      </dgm:t>
    </dgm:pt>
    <dgm:pt modelId="{81D76220-D0B9-4966-A60F-71BBE2787775}" type="sibTrans" cxnId="{ACF26506-4392-46D0-B214-742120584CF1}">
      <dgm:prSet/>
      <dgm:spPr/>
      <dgm:t>
        <a:bodyPr/>
        <a:lstStyle/>
        <a:p>
          <a:endParaRPr lang="en-GB"/>
        </a:p>
      </dgm:t>
    </dgm:pt>
    <dgm:pt modelId="{4A5264F8-2B81-4DCD-94C3-D7AD13375488}">
      <dgm:prSet phldrT="[Text]" custT="1"/>
      <dgm:spPr/>
      <dgm:t>
        <a:bodyPr/>
        <a:lstStyle/>
        <a:p>
          <a:r>
            <a:rPr lang="en-GB" sz="3600" dirty="0"/>
            <a:t>Business</a:t>
          </a:r>
        </a:p>
        <a:p>
          <a:endParaRPr lang="en-GB" sz="3100" dirty="0"/>
        </a:p>
      </dgm:t>
    </dgm:pt>
    <dgm:pt modelId="{90EF8B49-4067-4A67-B7AD-C235D1F49850}" type="parTrans" cxnId="{81B133A3-EF28-4C42-8DC5-13513DFB10DF}">
      <dgm:prSet/>
      <dgm:spPr/>
      <dgm:t>
        <a:bodyPr/>
        <a:lstStyle/>
        <a:p>
          <a:endParaRPr lang="en-GB"/>
        </a:p>
      </dgm:t>
    </dgm:pt>
    <dgm:pt modelId="{3AE92ED5-E78F-4C5F-98BD-A58E47B5C6AA}" type="sibTrans" cxnId="{81B133A3-EF28-4C42-8DC5-13513DFB10DF}">
      <dgm:prSet/>
      <dgm:spPr/>
      <dgm:t>
        <a:bodyPr/>
        <a:lstStyle/>
        <a:p>
          <a:endParaRPr lang="en-GB"/>
        </a:p>
      </dgm:t>
    </dgm:pt>
    <dgm:pt modelId="{CBD6F6B7-355A-4509-A497-A29F8BEEFD85}">
      <dgm:prSet phldrT="[Text]" custT="1"/>
      <dgm:spPr/>
      <dgm:t>
        <a:bodyPr/>
        <a:lstStyle/>
        <a:p>
          <a:r>
            <a:rPr lang="en-GB" sz="3600" dirty="0"/>
            <a:t>Legal </a:t>
          </a:r>
        </a:p>
      </dgm:t>
    </dgm:pt>
    <dgm:pt modelId="{E92EAEC2-4D6B-4CCA-8EF5-C7B66DF0DD0D}" type="parTrans" cxnId="{9CB89A21-BC01-48E6-9786-4F17FC98D07E}">
      <dgm:prSet/>
      <dgm:spPr/>
      <dgm:t>
        <a:bodyPr/>
        <a:lstStyle/>
        <a:p>
          <a:endParaRPr lang="en-GB"/>
        </a:p>
      </dgm:t>
    </dgm:pt>
    <dgm:pt modelId="{A5F56FCC-1221-45E0-8859-25D04E54BB6B}" type="sibTrans" cxnId="{9CB89A21-BC01-48E6-9786-4F17FC98D07E}">
      <dgm:prSet/>
      <dgm:spPr/>
      <dgm:t>
        <a:bodyPr/>
        <a:lstStyle/>
        <a:p>
          <a:endParaRPr lang="en-GB"/>
        </a:p>
      </dgm:t>
    </dgm:pt>
    <dgm:pt modelId="{9B704811-D1AD-49A3-A95D-413F897D7229}" type="pres">
      <dgm:prSet presAssocID="{496A038C-8B55-4CE7-8F8E-BCEC9B7E7A4E}" presName="Name0" presStyleCnt="0">
        <dgm:presLayoutVars>
          <dgm:dir/>
          <dgm:resizeHandles val="exact"/>
        </dgm:presLayoutVars>
      </dgm:prSet>
      <dgm:spPr/>
    </dgm:pt>
    <dgm:pt modelId="{BFF0C6F6-868B-4C87-8C6F-C2AE2383F2F9}" type="pres">
      <dgm:prSet presAssocID="{6D26C172-6BC2-4C78-B3A8-AD15B489346C}" presName="node" presStyleLbl="node1" presStyleIdx="0" presStyleCnt="3">
        <dgm:presLayoutVars>
          <dgm:bulletEnabled val="1"/>
        </dgm:presLayoutVars>
      </dgm:prSet>
      <dgm:spPr/>
    </dgm:pt>
    <dgm:pt modelId="{B685AE20-7CD3-4D4E-BB40-48B190017FCF}" type="pres">
      <dgm:prSet presAssocID="{81D76220-D0B9-4966-A60F-71BBE2787775}" presName="sibTrans" presStyleLbl="sibTrans2D1" presStyleIdx="0" presStyleCnt="3"/>
      <dgm:spPr/>
    </dgm:pt>
    <dgm:pt modelId="{79B20AAA-2D65-4583-A7D3-EF205F4E8313}" type="pres">
      <dgm:prSet presAssocID="{81D76220-D0B9-4966-A60F-71BBE2787775}" presName="connectorText" presStyleLbl="sibTrans2D1" presStyleIdx="0" presStyleCnt="3"/>
      <dgm:spPr/>
    </dgm:pt>
    <dgm:pt modelId="{9E3A8444-4009-4AA3-8597-89A33008DDAC}" type="pres">
      <dgm:prSet presAssocID="{4A5264F8-2B81-4DCD-94C3-D7AD13375488}" presName="node" presStyleLbl="node1" presStyleIdx="1" presStyleCnt="3">
        <dgm:presLayoutVars>
          <dgm:bulletEnabled val="1"/>
        </dgm:presLayoutVars>
      </dgm:prSet>
      <dgm:spPr/>
    </dgm:pt>
    <dgm:pt modelId="{FC098DBF-535D-4612-9011-5EECFF85C930}" type="pres">
      <dgm:prSet presAssocID="{3AE92ED5-E78F-4C5F-98BD-A58E47B5C6AA}" presName="sibTrans" presStyleLbl="sibTrans2D1" presStyleIdx="1" presStyleCnt="3"/>
      <dgm:spPr/>
    </dgm:pt>
    <dgm:pt modelId="{FE93002F-FCA6-49CA-9102-E452A463CCEF}" type="pres">
      <dgm:prSet presAssocID="{3AE92ED5-E78F-4C5F-98BD-A58E47B5C6AA}" presName="connectorText" presStyleLbl="sibTrans2D1" presStyleIdx="1" presStyleCnt="3"/>
      <dgm:spPr/>
    </dgm:pt>
    <dgm:pt modelId="{ED6E94C6-7020-4B5C-A99E-CC6E82237B4A}" type="pres">
      <dgm:prSet presAssocID="{CBD6F6B7-355A-4509-A497-A29F8BEEFD85}" presName="node" presStyleLbl="node1" presStyleIdx="2" presStyleCnt="3">
        <dgm:presLayoutVars>
          <dgm:bulletEnabled val="1"/>
        </dgm:presLayoutVars>
      </dgm:prSet>
      <dgm:spPr/>
    </dgm:pt>
    <dgm:pt modelId="{DDF535D8-0D39-479C-8D1F-FBA5DAA5E868}" type="pres">
      <dgm:prSet presAssocID="{A5F56FCC-1221-45E0-8859-25D04E54BB6B}" presName="sibTrans" presStyleLbl="sibTrans2D1" presStyleIdx="2" presStyleCnt="3"/>
      <dgm:spPr/>
    </dgm:pt>
    <dgm:pt modelId="{73AE220C-5ED1-4802-AFD5-F0F0A986F458}" type="pres">
      <dgm:prSet presAssocID="{A5F56FCC-1221-45E0-8859-25D04E54BB6B}" presName="connectorText" presStyleLbl="sibTrans2D1" presStyleIdx="2" presStyleCnt="3"/>
      <dgm:spPr/>
    </dgm:pt>
  </dgm:ptLst>
  <dgm:cxnLst>
    <dgm:cxn modelId="{ACF26506-4392-46D0-B214-742120584CF1}" srcId="{496A038C-8B55-4CE7-8F8E-BCEC9B7E7A4E}" destId="{6D26C172-6BC2-4C78-B3A8-AD15B489346C}" srcOrd="0" destOrd="0" parTransId="{0FAF2B97-75AE-40AF-AE93-65BAA13223C4}" sibTransId="{81D76220-D0B9-4966-A60F-71BBE2787775}"/>
    <dgm:cxn modelId="{9CB89A21-BC01-48E6-9786-4F17FC98D07E}" srcId="{496A038C-8B55-4CE7-8F8E-BCEC9B7E7A4E}" destId="{CBD6F6B7-355A-4509-A497-A29F8BEEFD85}" srcOrd="2" destOrd="0" parTransId="{E92EAEC2-4D6B-4CCA-8EF5-C7B66DF0DD0D}" sibTransId="{A5F56FCC-1221-45E0-8859-25D04E54BB6B}"/>
    <dgm:cxn modelId="{76EA152C-A467-4EBF-B9E0-F47ABFCD4769}" type="presOf" srcId="{6D26C172-6BC2-4C78-B3A8-AD15B489346C}" destId="{BFF0C6F6-868B-4C87-8C6F-C2AE2383F2F9}" srcOrd="0" destOrd="0" presId="urn:microsoft.com/office/officeart/2005/8/layout/cycle7"/>
    <dgm:cxn modelId="{6454AF73-5C93-4520-9AE7-BBC0D325DCFB}" type="presOf" srcId="{496A038C-8B55-4CE7-8F8E-BCEC9B7E7A4E}" destId="{9B704811-D1AD-49A3-A95D-413F897D7229}" srcOrd="0" destOrd="0" presId="urn:microsoft.com/office/officeart/2005/8/layout/cycle7"/>
    <dgm:cxn modelId="{0791AF8E-6D85-4F3E-9F50-0C402B2F8B09}" type="presOf" srcId="{3AE92ED5-E78F-4C5F-98BD-A58E47B5C6AA}" destId="{FE93002F-FCA6-49CA-9102-E452A463CCEF}" srcOrd="1" destOrd="0" presId="urn:microsoft.com/office/officeart/2005/8/layout/cycle7"/>
    <dgm:cxn modelId="{81B133A3-EF28-4C42-8DC5-13513DFB10DF}" srcId="{496A038C-8B55-4CE7-8F8E-BCEC9B7E7A4E}" destId="{4A5264F8-2B81-4DCD-94C3-D7AD13375488}" srcOrd="1" destOrd="0" parTransId="{90EF8B49-4067-4A67-B7AD-C235D1F49850}" sibTransId="{3AE92ED5-E78F-4C5F-98BD-A58E47B5C6AA}"/>
    <dgm:cxn modelId="{9A34D4A6-17E1-4B6C-A78A-9491F80E67BC}" type="presOf" srcId="{3AE92ED5-E78F-4C5F-98BD-A58E47B5C6AA}" destId="{FC098DBF-535D-4612-9011-5EECFF85C930}" srcOrd="0" destOrd="0" presId="urn:microsoft.com/office/officeart/2005/8/layout/cycle7"/>
    <dgm:cxn modelId="{833C68AF-AC9B-4304-AAF1-59390620993B}" type="presOf" srcId="{CBD6F6B7-355A-4509-A497-A29F8BEEFD85}" destId="{ED6E94C6-7020-4B5C-A99E-CC6E82237B4A}" srcOrd="0" destOrd="0" presId="urn:microsoft.com/office/officeart/2005/8/layout/cycle7"/>
    <dgm:cxn modelId="{403087B5-9445-48A2-AA6C-4D5F020348B3}" type="presOf" srcId="{81D76220-D0B9-4966-A60F-71BBE2787775}" destId="{B685AE20-7CD3-4D4E-BB40-48B190017FCF}" srcOrd="0" destOrd="0" presId="urn:microsoft.com/office/officeart/2005/8/layout/cycle7"/>
    <dgm:cxn modelId="{6458BED3-0A01-4FBE-A337-9F181F57C96E}" type="presOf" srcId="{4A5264F8-2B81-4DCD-94C3-D7AD13375488}" destId="{9E3A8444-4009-4AA3-8597-89A33008DDAC}" srcOrd="0" destOrd="0" presId="urn:microsoft.com/office/officeart/2005/8/layout/cycle7"/>
    <dgm:cxn modelId="{8FC8DBD9-48D2-414C-BCCC-F3F1FFC084C0}" type="presOf" srcId="{A5F56FCC-1221-45E0-8859-25D04E54BB6B}" destId="{73AE220C-5ED1-4802-AFD5-F0F0A986F458}" srcOrd="1" destOrd="0" presId="urn:microsoft.com/office/officeart/2005/8/layout/cycle7"/>
    <dgm:cxn modelId="{6C2E94E1-A21F-40B7-A6FF-AFFAB843FD74}" type="presOf" srcId="{81D76220-D0B9-4966-A60F-71BBE2787775}" destId="{79B20AAA-2D65-4583-A7D3-EF205F4E8313}" srcOrd="1" destOrd="0" presId="urn:microsoft.com/office/officeart/2005/8/layout/cycle7"/>
    <dgm:cxn modelId="{4DD04AF1-D795-432A-8366-EBD9264CA246}" type="presOf" srcId="{A5F56FCC-1221-45E0-8859-25D04E54BB6B}" destId="{DDF535D8-0D39-479C-8D1F-FBA5DAA5E868}" srcOrd="0" destOrd="0" presId="urn:microsoft.com/office/officeart/2005/8/layout/cycle7"/>
    <dgm:cxn modelId="{3050C40F-A87A-4C49-B8AE-FD7903F6D329}" type="presParOf" srcId="{9B704811-D1AD-49A3-A95D-413F897D7229}" destId="{BFF0C6F6-868B-4C87-8C6F-C2AE2383F2F9}" srcOrd="0" destOrd="0" presId="urn:microsoft.com/office/officeart/2005/8/layout/cycle7"/>
    <dgm:cxn modelId="{D3E8B00D-8BCC-4A71-BB8C-F01FF07BBFE5}" type="presParOf" srcId="{9B704811-D1AD-49A3-A95D-413F897D7229}" destId="{B685AE20-7CD3-4D4E-BB40-48B190017FCF}" srcOrd="1" destOrd="0" presId="urn:microsoft.com/office/officeart/2005/8/layout/cycle7"/>
    <dgm:cxn modelId="{4D3C318F-2292-4C73-9660-595821E1DCF5}" type="presParOf" srcId="{B685AE20-7CD3-4D4E-BB40-48B190017FCF}" destId="{79B20AAA-2D65-4583-A7D3-EF205F4E8313}" srcOrd="0" destOrd="0" presId="urn:microsoft.com/office/officeart/2005/8/layout/cycle7"/>
    <dgm:cxn modelId="{9020D5AC-7209-4652-8605-B26A5ADBA9EE}" type="presParOf" srcId="{9B704811-D1AD-49A3-A95D-413F897D7229}" destId="{9E3A8444-4009-4AA3-8597-89A33008DDAC}" srcOrd="2" destOrd="0" presId="urn:microsoft.com/office/officeart/2005/8/layout/cycle7"/>
    <dgm:cxn modelId="{23AE2D6B-4510-4F3E-8162-7E864135320D}" type="presParOf" srcId="{9B704811-D1AD-49A3-A95D-413F897D7229}" destId="{FC098DBF-535D-4612-9011-5EECFF85C930}" srcOrd="3" destOrd="0" presId="urn:microsoft.com/office/officeart/2005/8/layout/cycle7"/>
    <dgm:cxn modelId="{3984AFA6-0715-46DE-A29D-5A1A1B73057C}" type="presParOf" srcId="{FC098DBF-535D-4612-9011-5EECFF85C930}" destId="{FE93002F-FCA6-49CA-9102-E452A463CCEF}" srcOrd="0" destOrd="0" presId="urn:microsoft.com/office/officeart/2005/8/layout/cycle7"/>
    <dgm:cxn modelId="{64D98033-3296-4ABE-97EF-EA83AC35D341}" type="presParOf" srcId="{9B704811-D1AD-49A3-A95D-413F897D7229}" destId="{ED6E94C6-7020-4B5C-A99E-CC6E82237B4A}" srcOrd="4" destOrd="0" presId="urn:microsoft.com/office/officeart/2005/8/layout/cycle7"/>
    <dgm:cxn modelId="{91F16617-B5A1-43FD-B69D-1BEBE0FDC067}" type="presParOf" srcId="{9B704811-D1AD-49A3-A95D-413F897D7229}" destId="{DDF535D8-0D39-479C-8D1F-FBA5DAA5E868}" srcOrd="5" destOrd="0" presId="urn:microsoft.com/office/officeart/2005/8/layout/cycle7"/>
    <dgm:cxn modelId="{6798B221-A0D7-41CE-B4F3-3AEAD80C905F}" type="presParOf" srcId="{DDF535D8-0D39-479C-8D1F-FBA5DAA5E868}" destId="{73AE220C-5ED1-4802-AFD5-F0F0A986F45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0C6F6-868B-4C87-8C6F-C2AE2383F2F9}">
      <dsp:nvSpPr>
        <dsp:cNvPr id="0" name=""/>
        <dsp:cNvSpPr/>
      </dsp:nvSpPr>
      <dsp:spPr>
        <a:xfrm>
          <a:off x="2589053" y="37"/>
          <a:ext cx="2290036" cy="1145018"/>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Moral</a:t>
          </a:r>
        </a:p>
      </dsp:txBody>
      <dsp:txXfrm>
        <a:off x="2622589" y="33573"/>
        <a:ext cx="2222964" cy="1077946"/>
      </dsp:txXfrm>
    </dsp:sp>
    <dsp:sp modelId="{B685AE20-7CD3-4D4E-BB40-48B190017FCF}">
      <dsp:nvSpPr>
        <dsp:cNvPr id="0" name=""/>
        <dsp:cNvSpPr/>
      </dsp:nvSpPr>
      <dsp:spPr>
        <a:xfrm rot="3600000">
          <a:off x="4081928" y="2012298"/>
          <a:ext cx="1198145" cy="400756"/>
        </a:xfrm>
        <a:prstGeom prst="lef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202155" y="2092449"/>
        <a:ext cx="957691" cy="240454"/>
      </dsp:txXfrm>
    </dsp:sp>
    <dsp:sp modelId="{9E3A8444-4009-4AA3-8597-89A33008DDAC}">
      <dsp:nvSpPr>
        <dsp:cNvPr id="0" name=""/>
        <dsp:cNvSpPr/>
      </dsp:nvSpPr>
      <dsp:spPr>
        <a:xfrm>
          <a:off x="4482912" y="3280297"/>
          <a:ext cx="2290036" cy="1145018"/>
        </a:xfrm>
        <a:prstGeom prst="roundRect">
          <a:avLst>
            <a:gd name="adj" fmla="val 10000"/>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Business</a:t>
          </a:r>
        </a:p>
        <a:p>
          <a:pPr marL="0" lvl="0" indent="0" algn="ctr" defTabSz="1600200">
            <a:lnSpc>
              <a:spcPct val="90000"/>
            </a:lnSpc>
            <a:spcBef>
              <a:spcPct val="0"/>
            </a:spcBef>
            <a:spcAft>
              <a:spcPct val="35000"/>
            </a:spcAft>
            <a:buNone/>
          </a:pPr>
          <a:endParaRPr lang="en-GB" sz="3100" kern="1200" dirty="0"/>
        </a:p>
      </dsp:txBody>
      <dsp:txXfrm>
        <a:off x="4516448" y="3313833"/>
        <a:ext cx="2222964" cy="1077946"/>
      </dsp:txXfrm>
    </dsp:sp>
    <dsp:sp modelId="{FC098DBF-535D-4612-9011-5EECFF85C930}">
      <dsp:nvSpPr>
        <dsp:cNvPr id="0" name=""/>
        <dsp:cNvSpPr/>
      </dsp:nvSpPr>
      <dsp:spPr>
        <a:xfrm rot="10800000">
          <a:off x="3134999" y="3652428"/>
          <a:ext cx="1198145" cy="400756"/>
        </a:xfrm>
        <a:prstGeom prst="leftRightArrow">
          <a:avLst>
            <a:gd name="adj1" fmla="val 60000"/>
            <a:gd name="adj2" fmla="val 50000"/>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255226" y="3732579"/>
        <a:ext cx="957691" cy="240454"/>
      </dsp:txXfrm>
    </dsp:sp>
    <dsp:sp modelId="{ED6E94C6-7020-4B5C-A99E-CC6E82237B4A}">
      <dsp:nvSpPr>
        <dsp:cNvPr id="0" name=""/>
        <dsp:cNvSpPr/>
      </dsp:nvSpPr>
      <dsp:spPr>
        <a:xfrm>
          <a:off x="695194" y="3280297"/>
          <a:ext cx="2290036" cy="1145018"/>
        </a:xfrm>
        <a:prstGeom prst="roundRect">
          <a:avLst>
            <a:gd name="adj" fmla="val 10000"/>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Legal </a:t>
          </a:r>
        </a:p>
      </dsp:txBody>
      <dsp:txXfrm>
        <a:off x="728730" y="3313833"/>
        <a:ext cx="2222964" cy="1077946"/>
      </dsp:txXfrm>
    </dsp:sp>
    <dsp:sp modelId="{DDF535D8-0D39-479C-8D1F-FBA5DAA5E868}">
      <dsp:nvSpPr>
        <dsp:cNvPr id="0" name=""/>
        <dsp:cNvSpPr/>
      </dsp:nvSpPr>
      <dsp:spPr>
        <a:xfrm rot="18000000">
          <a:off x="2188069" y="2012298"/>
          <a:ext cx="1198145" cy="400756"/>
        </a:xfrm>
        <a:prstGeom prst="leftRightArrow">
          <a:avLst>
            <a:gd name="adj1" fmla="val 60000"/>
            <a:gd name="adj2" fmla="val 50000"/>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308296" y="2092449"/>
        <a:ext cx="957691" cy="24045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C9DD7-6006-43DC-A62B-27505E0D74A7}" type="datetimeFigureOut">
              <a:rPr lang="en-GB" smtClean="0"/>
              <a:t>18/04/2019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F6493-9DC2-4208-BE12-38BC92897DEB}" type="slidenum">
              <a:rPr lang="en-GB" smtClean="0"/>
              <a:t>‹#›</a:t>
            </a:fld>
            <a:endParaRPr lang="en-GB"/>
          </a:p>
        </p:txBody>
      </p:sp>
    </p:spTree>
    <p:extLst>
      <p:ext uri="{BB962C8B-B14F-4D97-AF65-F5344CB8AC3E}">
        <p14:creationId xmlns:p14="http://schemas.microsoft.com/office/powerpoint/2010/main" val="262917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phoebe.smith@hse.gov.uk"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jane.hopkinson@hse.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a:t>
            </a:r>
            <a:r>
              <a:rPr lang="en-GB" baseline="0" dirty="0"/>
              <a:t> is designed to help you present some of the arguments for using HSL’s Safety Climate Tool within your organisation in order to obtain senior management buy in. </a:t>
            </a:r>
          </a:p>
          <a:p>
            <a:endParaRPr lang="en-GB" baseline="0" dirty="0"/>
          </a:p>
          <a:p>
            <a:r>
              <a:rPr lang="en-GB" baseline="0" dirty="0"/>
              <a:t>At the end of the presentation you will find some slides that explain what the Safety Climate Tool is, what it looks like as well as the five step approach to improving your safety culture so your organisation can make the most of the data.  </a:t>
            </a:r>
          </a:p>
          <a:p>
            <a:endParaRPr lang="en-GB" baseline="0" dirty="0"/>
          </a:p>
          <a:p>
            <a:r>
              <a:rPr lang="en-GB" baseline="0" dirty="0"/>
              <a:t>You may decide to  use some or all of the slides depending on the stage of your discussions with senior management.  </a:t>
            </a:r>
          </a:p>
          <a:p>
            <a:endParaRPr lang="en-GB" baseline="0" dirty="0"/>
          </a:p>
          <a:p>
            <a:r>
              <a:rPr lang="en-GB" baseline="0" dirty="0"/>
              <a:t>If you still struggle to get senior management commitment you may find it helpful to arrange to have informal meetings with your directors or senior managers on an individual basis to find out more about how they view the importance of improving your safety culture, what are the real barriers in your way to getting the resources you need and establish some common ground.</a:t>
            </a:r>
          </a:p>
          <a:p>
            <a:endParaRPr lang="en-GB" baseline="0" dirty="0"/>
          </a:p>
          <a:p>
            <a:endParaRPr lang="en-GB" baseline="0" dirty="0"/>
          </a:p>
          <a:p>
            <a:r>
              <a:rPr lang="en-GB" b="1" u="sng" baseline="0" dirty="0"/>
              <a:t>Each slide has accompanying notes:</a:t>
            </a:r>
          </a:p>
          <a:p>
            <a:endParaRPr lang="en-GB" baseline="0" dirty="0"/>
          </a:p>
          <a:p>
            <a:r>
              <a:rPr lang="en-GB" b="1" baseline="0" dirty="0"/>
              <a:t>Guidance notes:  </a:t>
            </a:r>
            <a:r>
              <a:rPr lang="en-GB" b="0" baseline="0" dirty="0"/>
              <a:t>These notes provide you with additional background to the slides and help you answer any questions that may come your way.</a:t>
            </a:r>
            <a:endParaRPr lang="en-GB" b="1" baseline="0" dirty="0"/>
          </a:p>
          <a:p>
            <a:endParaRPr lang="en-GB" baseline="0" dirty="0"/>
          </a:p>
          <a:p>
            <a:endParaRPr lang="en-GB" baseline="0" dirty="0"/>
          </a:p>
          <a:p>
            <a:r>
              <a:rPr lang="en-GB" b="1" baseline="0" dirty="0"/>
              <a:t>Presentation notes: </a:t>
            </a:r>
            <a:r>
              <a:rPr lang="en-GB" b="0" baseline="0" dirty="0"/>
              <a:t> These notes provide you with the content for your presentation that you can adapt to suit your personal style and the needs of your organisation.</a:t>
            </a:r>
            <a:endParaRPr lang="en-GB" b="1" dirty="0"/>
          </a:p>
        </p:txBody>
      </p:sp>
      <p:sp>
        <p:nvSpPr>
          <p:cNvPr id="4" name="Slide Number Placeholder 3"/>
          <p:cNvSpPr>
            <a:spLocks noGrp="1"/>
          </p:cNvSpPr>
          <p:nvPr>
            <p:ph type="sldNum" sz="quarter" idx="10"/>
          </p:nvPr>
        </p:nvSpPr>
        <p:spPr/>
        <p:txBody>
          <a:bodyPr/>
          <a:lstStyle/>
          <a:p>
            <a:fld id="{E3F7554D-D75D-47CD-897F-FF72929BCF34}" type="slidenum">
              <a:rPr lang="en-GB" smtClean="0"/>
              <a:t>1</a:t>
            </a:fld>
            <a:endParaRPr lang="en-GB"/>
          </a:p>
        </p:txBody>
      </p:sp>
    </p:spTree>
    <p:extLst>
      <p:ext uri="{BB962C8B-B14F-4D97-AF65-F5344CB8AC3E}">
        <p14:creationId xmlns:p14="http://schemas.microsoft.com/office/powerpoint/2010/main" val="56128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a:solidFill>
                  <a:schemeClr val="tx1"/>
                </a:solidFill>
                <a:effectLst/>
                <a:latin typeface="+mn-lt"/>
                <a:ea typeface="+mn-ea"/>
                <a:cs typeface="+mn-cs"/>
              </a:rPr>
              <a:t>Guidance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slide contains the stages to assess and improve safety culture using the Safety Climate Tool.  You will need to get senior management buy-in to this process because not only will they have to lend their name to any communications that go out about it, they also have to be more visible on site.  They need to be warned that the results may not make for easy reading but if they ignore them it will not help.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five stages will enable you to properly plan your survey and ensure that you get data from it that will help you plan at both a strategic and tactical level.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Presentation notes:</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need your agreement to use the Safety Climate Tool.  Developed by the Health and Safety</a:t>
            </a:r>
            <a:r>
              <a:rPr lang="en-GB" sz="1200" kern="1200" baseline="0" dirty="0">
                <a:solidFill>
                  <a:schemeClr val="tx1"/>
                </a:solidFill>
                <a:effectLst/>
                <a:latin typeface="+mn-lt"/>
                <a:ea typeface="+mn-ea"/>
                <a:cs typeface="+mn-cs"/>
              </a:rPr>
              <a:t> Executive and purchased by way of a one-off five year licence it will allow us to survey our workforce, identify where potential gaps are in our health and safety management systems and provide through an auto-report some high level suggestions for moving forward.  It also comes with benchmarking data so we can see how we compare with other users of the Safety Climate Tool.</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Health and Safety Laboratory (HSE’s Science Directorate) suggest a five stage approach to running the survey.  They advocate this approach to get the workforce thinking about what health and safety means for them.  It’s importance will be demonstrated at the early stages.  I plan to set up a steering group that will consist not only of our union/safety reps but others who show an interest in health and safety.  We will also invite members of the workforce to represent their part of the business to act as champions.  This cannot be done without your ongoing commitment and support and I would ask that one or more of you join the steering group.</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next slide illustrates what I propose should happen.</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They advocate this approach because the ultimate aim is to improve the safety culture of the organisation and begin to change safety behaviours.  This is encouraged through engaging the workforce not only in completing the survey, but also in the run up and most importantly by providing feedback on the results in a timely way and acting swiftly to address some of the initial findings.  </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Foundation:  We will need to think about what we want to achieve and it will involve laying down the foundations for the survey.  I will need you to be visibly committed to the survey and responding to the results.  I would like someone from the senior management team to sit on a steering group I am hoping to set up so we have some oversight.  </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F19CCA-78FC-4EBE-8296-7751D2D5C74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lgn="l" defTabSz="955676" eaLnBrk="0" hangingPunct="0">
              <a:spcBef>
                <a:spcPct val="30000"/>
              </a:spcBef>
              <a:defRPr sz="1200" b="1">
                <a:solidFill>
                  <a:schemeClr val="tx1"/>
                </a:solidFill>
                <a:latin typeface="Times New Roman" pitchFamily="18" charset="0"/>
                <a:cs typeface="Arial" charset="0"/>
              </a:defRPr>
            </a:lvl1pPr>
            <a:lvl2pPr marL="742778" indent="-285442" algn="l" defTabSz="955676" eaLnBrk="0" hangingPunct="0">
              <a:spcBef>
                <a:spcPct val="30000"/>
              </a:spcBef>
              <a:defRPr sz="1200">
                <a:solidFill>
                  <a:schemeClr val="tx1"/>
                </a:solidFill>
                <a:latin typeface="Times New Roman" pitchFamily="18" charset="0"/>
                <a:cs typeface="Arial" charset="0"/>
              </a:defRPr>
            </a:lvl2pPr>
            <a:lvl3pPr marL="1141764" indent="-227091" algn="l" defTabSz="955676" eaLnBrk="0" hangingPunct="0">
              <a:spcBef>
                <a:spcPct val="30000"/>
              </a:spcBef>
              <a:defRPr sz="1200" i="1">
                <a:solidFill>
                  <a:schemeClr val="tx1"/>
                </a:solidFill>
                <a:latin typeface="Times New Roman" pitchFamily="18" charset="0"/>
                <a:cs typeface="Arial" charset="0"/>
              </a:defRPr>
            </a:lvl3pPr>
            <a:lvl4pPr marL="1599101" indent="-227091" algn="l" defTabSz="955676" eaLnBrk="0" hangingPunct="0">
              <a:spcBef>
                <a:spcPct val="30000"/>
              </a:spcBef>
              <a:defRPr sz="1200" i="1">
                <a:solidFill>
                  <a:schemeClr val="tx1"/>
                </a:solidFill>
                <a:latin typeface="Times New Roman" pitchFamily="18" charset="0"/>
                <a:cs typeface="Arial" charset="0"/>
              </a:defRPr>
            </a:lvl4pPr>
            <a:lvl5pPr marL="2056437" indent="-227091" algn="l" defTabSz="955676" eaLnBrk="0" hangingPunct="0">
              <a:spcBef>
                <a:spcPct val="30000"/>
              </a:spcBef>
              <a:defRPr sz="1000" i="1">
                <a:solidFill>
                  <a:schemeClr val="tx1"/>
                </a:solidFill>
                <a:latin typeface="Times New Roman" pitchFamily="18" charset="0"/>
                <a:cs typeface="Arial" charset="0"/>
              </a:defRPr>
            </a:lvl5pPr>
            <a:lvl6pPr marL="2510620" indent="-227091" defTabSz="955676" eaLnBrk="0" fontAlgn="base" hangingPunct="0">
              <a:spcBef>
                <a:spcPct val="30000"/>
              </a:spcBef>
              <a:spcAft>
                <a:spcPct val="0"/>
              </a:spcAft>
              <a:defRPr sz="1000" i="1">
                <a:solidFill>
                  <a:schemeClr val="tx1"/>
                </a:solidFill>
                <a:latin typeface="Times New Roman" pitchFamily="18" charset="0"/>
                <a:cs typeface="Arial" charset="0"/>
              </a:defRPr>
            </a:lvl6pPr>
            <a:lvl7pPr marL="2964802" indent="-227091" defTabSz="955676" eaLnBrk="0" fontAlgn="base" hangingPunct="0">
              <a:spcBef>
                <a:spcPct val="30000"/>
              </a:spcBef>
              <a:spcAft>
                <a:spcPct val="0"/>
              </a:spcAft>
              <a:defRPr sz="1000" i="1">
                <a:solidFill>
                  <a:schemeClr val="tx1"/>
                </a:solidFill>
                <a:latin typeface="Times New Roman" pitchFamily="18" charset="0"/>
                <a:cs typeface="Arial" charset="0"/>
              </a:defRPr>
            </a:lvl7pPr>
            <a:lvl8pPr marL="3418985" indent="-227091" defTabSz="955676" eaLnBrk="0" fontAlgn="base" hangingPunct="0">
              <a:spcBef>
                <a:spcPct val="30000"/>
              </a:spcBef>
              <a:spcAft>
                <a:spcPct val="0"/>
              </a:spcAft>
              <a:defRPr sz="1000" i="1">
                <a:solidFill>
                  <a:schemeClr val="tx1"/>
                </a:solidFill>
                <a:latin typeface="Times New Roman" pitchFamily="18" charset="0"/>
                <a:cs typeface="Arial" charset="0"/>
              </a:defRPr>
            </a:lvl8pPr>
            <a:lvl9pPr marL="3873167" indent="-227091" defTabSz="955676" eaLnBrk="0" fontAlgn="base" hangingPunct="0">
              <a:spcBef>
                <a:spcPct val="30000"/>
              </a:spcBef>
              <a:spcAft>
                <a:spcPct val="0"/>
              </a:spcAft>
              <a:defRPr sz="1000" i="1">
                <a:solidFill>
                  <a:schemeClr val="tx1"/>
                </a:solidFill>
                <a:latin typeface="Times New Roman" pitchFamily="18" charset="0"/>
                <a:cs typeface="Arial" charset="0"/>
              </a:defRPr>
            </a:lvl9pPr>
          </a:lstStyle>
          <a:p>
            <a:pPr algn="r">
              <a:spcBef>
                <a:spcPct val="0"/>
              </a:spcBef>
            </a:pPr>
            <a:fld id="{01371B7F-18BD-4F31-9D52-D587D8C9AC07}" type="slidenum">
              <a:rPr lang="en-GB" altLang="en-US" sz="1400">
                <a:solidFill>
                  <a:srgbClr val="000000"/>
                </a:solidFill>
                <a:latin typeface="Arial" charset="0"/>
              </a:rPr>
              <a:pPr algn="r">
                <a:spcBef>
                  <a:spcPct val="0"/>
                </a:spcBef>
              </a:pPr>
              <a:t>11</a:t>
            </a:fld>
            <a:endParaRPr lang="en-GB" altLang="en-US" sz="1400">
              <a:solidFill>
                <a:srgbClr val="000000"/>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GB" altLang="en-US" b="1" dirty="0"/>
              <a:t>Guidance Notes:</a:t>
            </a:r>
          </a:p>
          <a:p>
            <a:r>
              <a:rPr lang="en-GB" sz="1200" b="1" kern="1200" baseline="0" dirty="0">
                <a:solidFill>
                  <a:schemeClr val="tx1"/>
                </a:solidFill>
                <a:effectLst/>
                <a:latin typeface="+mn-lt"/>
                <a:ea typeface="+mn-ea"/>
                <a:cs typeface="+mn-cs"/>
              </a:rPr>
              <a:t>Foundation:  </a:t>
            </a:r>
            <a:r>
              <a:rPr lang="en-GB" sz="1200" kern="1200" baseline="0" dirty="0">
                <a:solidFill>
                  <a:schemeClr val="tx1"/>
                </a:solidFill>
                <a:effectLst/>
                <a:latin typeface="+mn-lt"/>
                <a:ea typeface="+mn-ea"/>
                <a:cs typeface="+mn-cs"/>
              </a:rPr>
              <a:t>We will organise a steering group, communicate to the unions/safety reps and set up champions for each site.  We will have a communications strategy so we can reach as many people as possible.</a:t>
            </a:r>
          </a:p>
          <a:p>
            <a:r>
              <a:rPr lang="en-GB" sz="1200" b="1" kern="1200" baseline="0" dirty="0">
                <a:solidFill>
                  <a:schemeClr val="tx1"/>
                </a:solidFill>
                <a:effectLst/>
                <a:latin typeface="+mn-lt"/>
                <a:ea typeface="+mn-ea"/>
                <a:cs typeface="+mn-cs"/>
              </a:rPr>
              <a:t>Analyse:  </a:t>
            </a:r>
            <a:r>
              <a:rPr lang="en-GB" sz="1200" kern="1200" baseline="0" dirty="0">
                <a:solidFill>
                  <a:schemeClr val="tx1"/>
                </a:solidFill>
                <a:effectLst/>
                <a:latin typeface="+mn-lt"/>
                <a:ea typeface="+mn-ea"/>
                <a:cs typeface="+mn-cs"/>
              </a:rPr>
              <a:t>Once we have sat down and agreed how the survey will be delivered; on-line or on paper we can see what results we have coming through</a:t>
            </a:r>
          </a:p>
          <a:p>
            <a:r>
              <a:rPr lang="en-GB" sz="1200" b="1" kern="1200" baseline="0" dirty="0">
                <a:solidFill>
                  <a:schemeClr val="tx1"/>
                </a:solidFill>
                <a:effectLst/>
                <a:latin typeface="+mn-lt"/>
                <a:ea typeface="+mn-ea"/>
                <a:cs typeface="+mn-cs"/>
              </a:rPr>
              <a:t>Focus:  </a:t>
            </a:r>
            <a:r>
              <a:rPr lang="en-GB" sz="1200" kern="1200" baseline="0" dirty="0">
                <a:solidFill>
                  <a:schemeClr val="tx1"/>
                </a:solidFill>
                <a:effectLst/>
                <a:latin typeface="+mn-lt"/>
                <a:ea typeface="+mn-ea"/>
                <a:cs typeface="+mn-cs"/>
              </a:rPr>
              <a:t>Ideally we should feedback the results as soon as possible and HSL advocate focus groups to explore in more depth some of the survey findings.</a:t>
            </a:r>
          </a:p>
          <a:p>
            <a:r>
              <a:rPr lang="en-GB" sz="1200" b="1" kern="1200" baseline="0" dirty="0">
                <a:solidFill>
                  <a:schemeClr val="tx1"/>
                </a:solidFill>
                <a:effectLst/>
                <a:latin typeface="+mn-lt"/>
                <a:ea typeface="+mn-ea"/>
                <a:cs typeface="+mn-cs"/>
              </a:rPr>
              <a:t>Act:  </a:t>
            </a:r>
            <a:r>
              <a:rPr lang="en-GB" sz="1200" kern="1200" baseline="0" dirty="0">
                <a:solidFill>
                  <a:schemeClr val="tx1"/>
                </a:solidFill>
                <a:effectLst/>
                <a:latin typeface="+mn-lt"/>
                <a:ea typeface="+mn-ea"/>
                <a:cs typeface="+mn-cs"/>
              </a:rPr>
              <a:t>This is action planning and doing what we said we would do.</a:t>
            </a:r>
          </a:p>
          <a:p>
            <a:r>
              <a:rPr lang="en-GB" sz="1200" b="1" kern="1200" baseline="0" dirty="0">
                <a:solidFill>
                  <a:schemeClr val="tx1"/>
                </a:solidFill>
                <a:effectLst/>
                <a:latin typeface="+mn-lt"/>
                <a:ea typeface="+mn-ea"/>
                <a:cs typeface="+mn-cs"/>
              </a:rPr>
              <a:t>Evaluate:  </a:t>
            </a:r>
            <a:r>
              <a:rPr lang="en-GB" sz="1200" kern="1200" baseline="0" dirty="0">
                <a:solidFill>
                  <a:schemeClr val="tx1"/>
                </a:solidFill>
                <a:effectLst/>
                <a:latin typeface="+mn-lt"/>
                <a:ea typeface="+mn-ea"/>
                <a:cs typeface="+mn-cs"/>
              </a:rPr>
              <a:t>This is where we work out what worked and what worked less well so we are prepared for the next survey.  We should also evaluate how well any intervention we put in place has been received.</a:t>
            </a:r>
          </a:p>
          <a:p>
            <a:endParaRPr lang="en-GB" altLang="en-US" b="1" dirty="0"/>
          </a:p>
          <a:p>
            <a:endParaRPr lang="en-GB" altLang="en-US" b="1" dirty="0"/>
          </a:p>
          <a:p>
            <a:endParaRPr lang="en-GB" altLang="en-US" b="1" dirty="0"/>
          </a:p>
          <a:p>
            <a:r>
              <a:rPr lang="en-GB" altLang="en-US" b="1" dirty="0"/>
              <a:t>Presentation Notes:</a:t>
            </a:r>
          </a:p>
          <a:p>
            <a:endParaRPr lang="en-GB" altLang="en-US" b="1" dirty="0"/>
          </a:p>
          <a:p>
            <a:r>
              <a:rPr lang="en-GB" altLang="en-US" b="0" dirty="0"/>
              <a:t>These</a:t>
            </a:r>
            <a:r>
              <a:rPr lang="en-GB" altLang="en-US" b="0" baseline="0" dirty="0"/>
              <a:t> are the activities I want us to consider doing here to make a real difference. This is not just about a survey.  It is to really engage our people in health and safety so we can be more efficient, productive and we avoid losing experienced personnel.</a:t>
            </a:r>
          </a:p>
          <a:p>
            <a:endParaRPr lang="en-GB" altLang="en-US" b="0" baseline="0" dirty="0"/>
          </a:p>
          <a:p>
            <a:endParaRPr lang="en-GB" altLang="en-US" b="0" baseline="0" dirty="0"/>
          </a:p>
          <a:p>
            <a:endParaRPr lang="en-GB" sz="1200" b="0" kern="1200" baseline="0" dirty="0">
              <a:solidFill>
                <a:schemeClr val="tx1"/>
              </a:solidFill>
              <a:effectLst/>
              <a:latin typeface="+mn-lt"/>
              <a:ea typeface="+mn-ea"/>
              <a:cs typeface="+mn-cs"/>
            </a:endParaRPr>
          </a:p>
          <a:p>
            <a:endParaRPr lang="en-GB" sz="1200" b="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altLang="en-US" b="0" dirty="0"/>
          </a:p>
        </p:txBody>
      </p:sp>
      <p:sp>
        <p:nvSpPr>
          <p:cNvPr id="96261" name="Footer Placeholder 1"/>
          <p:cNvSpPr>
            <a:spLocks noGrp="1"/>
          </p:cNvSpPr>
          <p:nvPr>
            <p:ph type="ftr" sz="quarter" idx="4"/>
          </p:nvPr>
        </p:nvSpPr>
        <p:spPr>
          <a:noFill/>
        </p:spPr>
        <p:txBody>
          <a:bodyPr/>
          <a:lstStyle>
            <a:lvl1pPr algn="l" defTabSz="957253" eaLnBrk="0" hangingPunct="0">
              <a:spcBef>
                <a:spcPct val="30000"/>
              </a:spcBef>
              <a:defRPr sz="1200" b="1">
                <a:solidFill>
                  <a:schemeClr val="tx1"/>
                </a:solidFill>
                <a:latin typeface="Times New Roman" pitchFamily="18" charset="0"/>
                <a:cs typeface="Arial" charset="0"/>
              </a:defRPr>
            </a:lvl1pPr>
            <a:lvl2pPr marL="742778" indent="-285442" algn="l" defTabSz="957253" eaLnBrk="0" hangingPunct="0">
              <a:spcBef>
                <a:spcPct val="30000"/>
              </a:spcBef>
              <a:defRPr sz="1200">
                <a:solidFill>
                  <a:schemeClr val="tx1"/>
                </a:solidFill>
                <a:latin typeface="Times New Roman" pitchFamily="18" charset="0"/>
                <a:cs typeface="Arial" charset="0"/>
              </a:defRPr>
            </a:lvl2pPr>
            <a:lvl3pPr marL="1141764" indent="-227091" algn="l" defTabSz="957253" eaLnBrk="0" hangingPunct="0">
              <a:spcBef>
                <a:spcPct val="30000"/>
              </a:spcBef>
              <a:defRPr sz="1200" i="1">
                <a:solidFill>
                  <a:schemeClr val="tx1"/>
                </a:solidFill>
                <a:latin typeface="Times New Roman" pitchFamily="18" charset="0"/>
                <a:cs typeface="Arial" charset="0"/>
              </a:defRPr>
            </a:lvl3pPr>
            <a:lvl4pPr marL="1599101" indent="-227091" algn="l" defTabSz="957253" eaLnBrk="0" hangingPunct="0">
              <a:spcBef>
                <a:spcPct val="30000"/>
              </a:spcBef>
              <a:defRPr sz="1200" i="1">
                <a:solidFill>
                  <a:schemeClr val="tx1"/>
                </a:solidFill>
                <a:latin typeface="Times New Roman" pitchFamily="18" charset="0"/>
                <a:cs typeface="Arial" charset="0"/>
              </a:defRPr>
            </a:lvl4pPr>
            <a:lvl5pPr marL="2056437" indent="-227091" algn="l" defTabSz="957253" eaLnBrk="0" hangingPunct="0">
              <a:spcBef>
                <a:spcPct val="30000"/>
              </a:spcBef>
              <a:defRPr sz="1000" i="1">
                <a:solidFill>
                  <a:schemeClr val="tx1"/>
                </a:solidFill>
                <a:latin typeface="Times New Roman" pitchFamily="18" charset="0"/>
                <a:cs typeface="Arial" charset="0"/>
              </a:defRPr>
            </a:lvl5pPr>
            <a:lvl6pPr marL="2510620" indent="-227091" defTabSz="957253" eaLnBrk="0" fontAlgn="base" hangingPunct="0">
              <a:spcBef>
                <a:spcPct val="30000"/>
              </a:spcBef>
              <a:spcAft>
                <a:spcPct val="0"/>
              </a:spcAft>
              <a:defRPr sz="1000" i="1">
                <a:solidFill>
                  <a:schemeClr val="tx1"/>
                </a:solidFill>
                <a:latin typeface="Times New Roman" pitchFamily="18" charset="0"/>
                <a:cs typeface="Arial" charset="0"/>
              </a:defRPr>
            </a:lvl6pPr>
            <a:lvl7pPr marL="2964802" indent="-227091" defTabSz="957253" eaLnBrk="0" fontAlgn="base" hangingPunct="0">
              <a:spcBef>
                <a:spcPct val="30000"/>
              </a:spcBef>
              <a:spcAft>
                <a:spcPct val="0"/>
              </a:spcAft>
              <a:defRPr sz="1000" i="1">
                <a:solidFill>
                  <a:schemeClr val="tx1"/>
                </a:solidFill>
                <a:latin typeface="Times New Roman" pitchFamily="18" charset="0"/>
                <a:cs typeface="Arial" charset="0"/>
              </a:defRPr>
            </a:lvl7pPr>
            <a:lvl8pPr marL="3418985" indent="-227091" defTabSz="957253" eaLnBrk="0" fontAlgn="base" hangingPunct="0">
              <a:spcBef>
                <a:spcPct val="30000"/>
              </a:spcBef>
              <a:spcAft>
                <a:spcPct val="0"/>
              </a:spcAft>
              <a:defRPr sz="1000" i="1">
                <a:solidFill>
                  <a:schemeClr val="tx1"/>
                </a:solidFill>
                <a:latin typeface="Times New Roman" pitchFamily="18" charset="0"/>
                <a:cs typeface="Arial" charset="0"/>
              </a:defRPr>
            </a:lvl8pPr>
            <a:lvl9pPr marL="3873167" indent="-227091" defTabSz="957253" eaLnBrk="0" fontAlgn="base" hangingPunct="0">
              <a:spcBef>
                <a:spcPct val="30000"/>
              </a:spcBef>
              <a:spcAft>
                <a:spcPct val="0"/>
              </a:spcAft>
              <a:defRPr sz="1000" i="1">
                <a:solidFill>
                  <a:schemeClr val="tx1"/>
                </a:solidFill>
                <a:latin typeface="Times New Roman" pitchFamily="18" charset="0"/>
                <a:cs typeface="Arial" charset="0"/>
              </a:defRPr>
            </a:lvl9pPr>
          </a:lstStyle>
          <a:p>
            <a:pPr>
              <a:spcBef>
                <a:spcPct val="0"/>
              </a:spcBef>
            </a:pPr>
            <a:endParaRPr lang="en-GB" altLang="en-US" sz="1000" b="0">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a:t>
            </a:r>
          </a:p>
          <a:p>
            <a:endParaRPr lang="en-GB" b="1" dirty="0"/>
          </a:p>
          <a:p>
            <a:r>
              <a:rPr lang="en-GB" b="0" dirty="0"/>
              <a:t>These slides are</a:t>
            </a:r>
            <a:r>
              <a:rPr lang="en-GB" b="0" baseline="0" dirty="0"/>
              <a:t> an additional resource that are not meant to be used as part of ‘Building the Case’ but you may find helpful from time to time to explain what it is you are doing during any future presentations when you talk about the results to your ‘Top Management’.</a:t>
            </a:r>
            <a:endParaRPr lang="en-GB" b="0" dirty="0"/>
          </a:p>
        </p:txBody>
      </p:sp>
      <p:sp>
        <p:nvSpPr>
          <p:cNvPr id="4" name="Slide Number Placeholder 3"/>
          <p:cNvSpPr>
            <a:spLocks noGrp="1"/>
          </p:cNvSpPr>
          <p:nvPr>
            <p:ph type="sldNum" sz="quarter" idx="10"/>
          </p:nvPr>
        </p:nvSpPr>
        <p:spPr/>
        <p:txBody>
          <a:bodyPr/>
          <a:lstStyle/>
          <a:p>
            <a:fld id="{72EF6493-9DC2-4208-BE12-38BC92897DEB}" type="slidenum">
              <a:rPr lang="en-GB" smtClean="0"/>
              <a:t>12</a:t>
            </a:fld>
            <a:endParaRPr lang="en-GB"/>
          </a:p>
        </p:txBody>
      </p:sp>
    </p:spTree>
    <p:extLst>
      <p:ext uri="{BB962C8B-B14F-4D97-AF65-F5344CB8AC3E}">
        <p14:creationId xmlns:p14="http://schemas.microsoft.com/office/powerpoint/2010/main" val="16596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Notes:</a:t>
            </a:r>
          </a:p>
          <a:p>
            <a:endParaRPr lang="en-GB" dirty="0"/>
          </a:p>
          <a:p>
            <a:r>
              <a:rPr lang="en-GB" dirty="0"/>
              <a:t>HSL’s Safety Climate Tool survey measures responses against eight factors.  These factors are based upon</a:t>
            </a:r>
            <a:r>
              <a:rPr lang="en-GB" baseline="0" dirty="0"/>
              <a:t> research into safety climate.  They have been statistically validated to ensure that the Safety Climate is a robust instrument to capture the perceptions the workforce holds about the culture in their organisation.  The factors explore a variety of issues including leadership, supervision, peer support, working practices and procedures, resources, and the priority the organisation places on health and safety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2EF6493-9DC2-4208-BE12-38BC92897DEB}" type="slidenum">
              <a:rPr lang="en-GB" smtClean="0"/>
              <a:t>13</a:t>
            </a:fld>
            <a:endParaRPr lang="en-GB"/>
          </a:p>
        </p:txBody>
      </p:sp>
    </p:spTree>
    <p:extLst>
      <p:ext uri="{BB962C8B-B14F-4D97-AF65-F5344CB8AC3E}">
        <p14:creationId xmlns:p14="http://schemas.microsoft.com/office/powerpoint/2010/main" val="112675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a:t>
            </a:r>
          </a:p>
          <a:p>
            <a:endParaRPr lang="en-GB" b="1" dirty="0"/>
          </a:p>
          <a:p>
            <a:r>
              <a:rPr lang="en-GB" b="0" dirty="0"/>
              <a:t>These</a:t>
            </a:r>
            <a:r>
              <a:rPr lang="en-GB" b="0" baseline="0" dirty="0"/>
              <a:t> are some examples that you can use to demonstrate how others have found using the Safety Climate Tool</a:t>
            </a:r>
            <a:endParaRPr lang="en-GB" b="0" dirty="0"/>
          </a:p>
        </p:txBody>
      </p:sp>
      <p:sp>
        <p:nvSpPr>
          <p:cNvPr id="4" name="Slide Number Placeholder 3"/>
          <p:cNvSpPr>
            <a:spLocks noGrp="1"/>
          </p:cNvSpPr>
          <p:nvPr>
            <p:ph type="sldNum" sz="quarter" idx="10"/>
          </p:nvPr>
        </p:nvSpPr>
        <p:spPr/>
        <p:txBody>
          <a:bodyPr/>
          <a:lstStyle/>
          <a:p>
            <a:fld id="{2CF19CCA-78FC-4EBE-8296-7751D2D5C745}" type="slidenum">
              <a:rPr lang="en-GB" smtClean="0"/>
              <a:t>14</a:t>
            </a:fld>
            <a:endParaRPr lang="en-GB" dirty="0"/>
          </a:p>
        </p:txBody>
      </p:sp>
    </p:spTree>
    <p:extLst>
      <p:ext uri="{BB962C8B-B14F-4D97-AF65-F5344CB8AC3E}">
        <p14:creationId xmlns:p14="http://schemas.microsoft.com/office/powerpoint/2010/main" val="177089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  </a:t>
            </a:r>
            <a:r>
              <a:rPr lang="en-GB" b="0" dirty="0"/>
              <a:t>The London 2012 is still the only Olympic Games in history where no fatalities occurred on site.</a:t>
            </a:r>
            <a:r>
              <a:rPr lang="en-GB" b="0" baseline="0" dirty="0"/>
              <a:t>  The Safety Climate Tool was used throughout the Olympic Park and helped provide the context for their behaviour safety training.</a:t>
            </a:r>
          </a:p>
          <a:p>
            <a:endParaRPr lang="en-GB" b="0" baseline="0" dirty="0"/>
          </a:p>
          <a:p>
            <a:r>
              <a:rPr lang="en-GB" b="0" baseline="0" dirty="0"/>
              <a:t>Examples of good practice seen during HSL’s research on site included:</a:t>
            </a:r>
          </a:p>
          <a:p>
            <a:endParaRPr lang="en-GB" b="0" baseline="0" dirty="0"/>
          </a:p>
          <a:p>
            <a:r>
              <a:rPr lang="en-GB" b="0" baseline="0" dirty="0"/>
              <a:t>‘Top Management’ were visible on site and talked with employees to see how things were going on.</a:t>
            </a:r>
          </a:p>
          <a:p>
            <a:r>
              <a:rPr lang="en-GB" b="0" baseline="0" dirty="0"/>
              <a:t>Project Managers were visible and held site meetings each morning to discuss movements on and off site, especially where there were a number of trades and different parts of the supply chain involved.</a:t>
            </a:r>
          </a:p>
          <a:p>
            <a:r>
              <a:rPr lang="en-GB" b="0" baseline="0" dirty="0"/>
              <a:t>Workers were not afraid to challenge bad behaviour.</a:t>
            </a:r>
          </a:p>
          <a:p>
            <a:r>
              <a:rPr lang="en-GB" b="0" baseline="0" dirty="0"/>
              <a:t>A zero tolerance for </a:t>
            </a:r>
            <a:r>
              <a:rPr lang="en-GB" b="0" baseline="0" dirty="0" err="1"/>
              <a:t>graffitti</a:t>
            </a:r>
            <a:r>
              <a:rPr lang="en-GB" b="0" baseline="0" dirty="0"/>
              <a:t> and anti-social behaviours in the changing rooms and toilet areas was reinforced.  As a result the welfare areas were kept clean and tidy, people respected others property and there was little or no petty thieving.</a:t>
            </a:r>
          </a:p>
          <a:p>
            <a:r>
              <a:rPr lang="en-GB" b="0" baseline="0" dirty="0"/>
              <a:t>Managers always listened and even when they could not provide an immediate answer, they always acknowledged the query.</a:t>
            </a:r>
          </a:p>
          <a:p>
            <a:endParaRPr lang="en-GB" b="0" baseline="0" dirty="0"/>
          </a:p>
          <a:p>
            <a:r>
              <a:rPr lang="en-GB" b="0" baseline="0" dirty="0"/>
              <a:t>A forklift driver was warned not to work near the canals without a </a:t>
            </a:r>
            <a:r>
              <a:rPr lang="en-GB" b="0" baseline="0" dirty="0" err="1"/>
              <a:t>banksman</a:t>
            </a:r>
            <a:r>
              <a:rPr lang="en-GB" b="0" baseline="0" dirty="0"/>
              <a:t> to avoid tipping over.  After doing so he was removed from site and everyone including the Union agreed it was the best thing to do because ‘he was not working safely.’</a:t>
            </a:r>
          </a:p>
          <a:p>
            <a:endParaRPr lang="en-GB" b="0" baseline="0" dirty="0"/>
          </a:p>
          <a:p>
            <a:r>
              <a:rPr lang="en-GB" b="0" baseline="0" dirty="0"/>
              <a:t>A supervisor stopped a labourer demolishing a partition wall with a sledge hammer and showed him how it could be cut into panels so the job was cleaner and the panels could be removed more easily off site.  The labourer thought it was a great idea because he had less bending down and carrying to do.  The labourer said he had done other jobs since and used the same technique and his bosses were happy because it made them look efficient.</a:t>
            </a:r>
          </a:p>
          <a:p>
            <a:endParaRPr lang="en-GB" b="0" baseline="0" dirty="0"/>
          </a:p>
          <a:p>
            <a:r>
              <a:rPr lang="en-GB" b="0" baseline="0" dirty="0"/>
              <a:t>A builder who had been in the trade for over thirty years was thrilled to receive recognition for a suggestion he made in the form of a breakfast voucher.  He said that no one had asked his opinion before or given him any form of recognition.</a:t>
            </a:r>
          </a:p>
          <a:p>
            <a:endParaRPr lang="en-GB" b="0" baseline="0" dirty="0"/>
          </a:p>
          <a:p>
            <a:endParaRPr lang="en-GB" b="1" dirty="0"/>
          </a:p>
        </p:txBody>
      </p:sp>
      <p:sp>
        <p:nvSpPr>
          <p:cNvPr id="4" name="Slide Number Placeholder 3"/>
          <p:cNvSpPr>
            <a:spLocks noGrp="1"/>
          </p:cNvSpPr>
          <p:nvPr>
            <p:ph type="sldNum" sz="quarter" idx="10"/>
          </p:nvPr>
        </p:nvSpPr>
        <p:spPr/>
        <p:txBody>
          <a:bodyPr/>
          <a:lstStyle/>
          <a:p>
            <a:fld id="{2CF19CCA-78FC-4EBE-8296-7751D2D5C745}" type="slidenum">
              <a:rPr lang="en-GB" smtClean="0"/>
              <a:t>15</a:t>
            </a:fld>
            <a:endParaRPr lang="en-GB" dirty="0"/>
          </a:p>
        </p:txBody>
      </p:sp>
    </p:spTree>
    <p:extLst>
      <p:ext uri="{BB962C8B-B14F-4D97-AF65-F5344CB8AC3E}">
        <p14:creationId xmlns:p14="http://schemas.microsoft.com/office/powerpoint/2010/main" val="52877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Notes:  Further case studies</a:t>
            </a:r>
            <a:r>
              <a:rPr lang="en-GB" baseline="0" dirty="0"/>
              <a:t> and testimonials can be found at www.hsl.gov.uk/products/</a:t>
            </a:r>
            <a:endParaRPr lang="en-GB" dirty="0"/>
          </a:p>
        </p:txBody>
      </p:sp>
      <p:sp>
        <p:nvSpPr>
          <p:cNvPr id="4" name="Slide Number Placeholder 3"/>
          <p:cNvSpPr>
            <a:spLocks noGrp="1"/>
          </p:cNvSpPr>
          <p:nvPr>
            <p:ph type="sldNum" sz="quarter" idx="10"/>
          </p:nvPr>
        </p:nvSpPr>
        <p:spPr/>
        <p:txBody>
          <a:bodyPr/>
          <a:lstStyle/>
          <a:p>
            <a:fld id="{72EF6493-9DC2-4208-BE12-38BC92897DEB}" type="slidenum">
              <a:rPr lang="en-GB" smtClean="0"/>
              <a:t>16</a:t>
            </a:fld>
            <a:endParaRPr lang="en-GB"/>
          </a:p>
        </p:txBody>
      </p:sp>
    </p:spTree>
    <p:extLst>
      <p:ext uri="{BB962C8B-B14F-4D97-AF65-F5344CB8AC3E}">
        <p14:creationId xmlns:p14="http://schemas.microsoft.com/office/powerpoint/2010/main" val="54451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Notes:  In</a:t>
            </a:r>
            <a:r>
              <a:rPr lang="en-GB" baseline="0" dirty="0"/>
              <a:t> addition to the 40 items in the Safety Climate Tool survey you are able to ask up to six open questions.  You are strongly advised not to use all of them. Remember at the initial stages you are trying to demonstrate that the organisation is taking a new approach and in the long run if you not feedback and act on the information you receive it will make it harder for you to win your workforce over.</a:t>
            </a:r>
          </a:p>
          <a:p>
            <a:endParaRPr lang="en-GB" baseline="0" dirty="0"/>
          </a:p>
          <a:p>
            <a:r>
              <a:rPr lang="en-GB" baseline="0" dirty="0"/>
              <a:t>Two questions that would be useful to ask as part of your first survey are:</a:t>
            </a:r>
          </a:p>
          <a:p>
            <a:endParaRPr lang="en-GB" baseline="0" dirty="0"/>
          </a:p>
          <a:p>
            <a:r>
              <a:rPr lang="en-GB" baseline="0" dirty="0"/>
              <a:t>If you could make three changes to the way health and safety is managed where you work, what would they be?</a:t>
            </a:r>
          </a:p>
          <a:p>
            <a:endParaRPr lang="en-GB" baseline="0" dirty="0"/>
          </a:p>
          <a:p>
            <a:r>
              <a:rPr lang="en-GB" baseline="0" dirty="0"/>
              <a:t>What the positive things you see at [organisation’s name] about health and safety?    </a:t>
            </a:r>
          </a:p>
          <a:p>
            <a:endParaRPr lang="en-GB" baseline="0" dirty="0"/>
          </a:p>
          <a:p>
            <a:r>
              <a:rPr lang="en-GB" baseline="0" dirty="0"/>
              <a:t>Each year you should check how the workforce has responded to any interventions you put in place…e.g. ‘</a:t>
            </a:r>
            <a:r>
              <a:rPr lang="en-GB" i="1" baseline="0" dirty="0"/>
              <a:t>As a result of  your feedback during  the previous SCT survey we gave you a choice of the type of gloves you could  order.  Is this working?’</a:t>
            </a:r>
            <a:endParaRPr lang="en-GB" baseline="0" dirty="0"/>
          </a:p>
        </p:txBody>
      </p:sp>
      <p:sp>
        <p:nvSpPr>
          <p:cNvPr id="4" name="Slide Number Placeholder 3"/>
          <p:cNvSpPr>
            <a:spLocks noGrp="1"/>
          </p:cNvSpPr>
          <p:nvPr>
            <p:ph type="sldNum" sz="quarter" idx="10"/>
          </p:nvPr>
        </p:nvSpPr>
        <p:spPr/>
        <p:txBody>
          <a:bodyPr/>
          <a:lstStyle/>
          <a:p>
            <a:fld id="{65176801-CCE2-4967-9454-F15411E98250}" type="slidenum">
              <a:rPr lang="en-GB" smtClean="0"/>
              <a:t>18</a:t>
            </a:fld>
            <a:endParaRPr lang="en-GB"/>
          </a:p>
        </p:txBody>
      </p:sp>
    </p:spTree>
    <p:extLst>
      <p:ext uri="{BB962C8B-B14F-4D97-AF65-F5344CB8AC3E}">
        <p14:creationId xmlns:p14="http://schemas.microsoft.com/office/powerpoint/2010/main" val="301570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a:t>
            </a:r>
            <a:r>
              <a:rPr lang="en-GB" baseline="0" dirty="0"/>
              <a:t> Notes:  The automatic report includes benchmarking against each of the eight factors as standard.   Additional sector specific benchmarking is available to allow you to benchmark your performance directly with others in your industry.  Further details can be found at www.hsl.gov.uk/products</a:t>
            </a:r>
            <a:endParaRPr lang="en-GB" dirty="0"/>
          </a:p>
        </p:txBody>
      </p:sp>
      <p:sp>
        <p:nvSpPr>
          <p:cNvPr id="4" name="Slide Number Placeholder 3"/>
          <p:cNvSpPr>
            <a:spLocks noGrp="1"/>
          </p:cNvSpPr>
          <p:nvPr>
            <p:ph type="sldNum" sz="quarter" idx="10"/>
          </p:nvPr>
        </p:nvSpPr>
        <p:spPr/>
        <p:txBody>
          <a:bodyPr/>
          <a:lstStyle/>
          <a:p>
            <a:fld id="{72EF6493-9DC2-4208-BE12-38BC92897DEB}" type="slidenum">
              <a:rPr lang="en-GB" smtClean="0"/>
              <a:t>19</a:t>
            </a:fld>
            <a:endParaRPr lang="en-GB"/>
          </a:p>
        </p:txBody>
      </p:sp>
    </p:spTree>
    <p:extLst>
      <p:ext uri="{BB962C8B-B14F-4D97-AF65-F5344CB8AC3E}">
        <p14:creationId xmlns:p14="http://schemas.microsoft.com/office/powerpoint/2010/main" val="389834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Notes: Once</a:t>
            </a:r>
            <a:r>
              <a:rPr lang="en-GB" baseline="0" dirty="0"/>
              <a:t> you have closed your survey, at a click of a button you can download an auto report.  Depending on your choice of demographics, using the filters allows you to create any number of reports.  For instance you may want to know how your 18-24 year olds respond as this group are typically more likely to take risks.  At the other end of the spectrum you may wish to create a report that explores the perceptions of those with the longest tenure.  </a:t>
            </a:r>
          </a:p>
          <a:p>
            <a:endParaRPr lang="en-GB" baseline="0" dirty="0"/>
          </a:p>
          <a:p>
            <a:r>
              <a:rPr lang="en-US" sz="1200" b="0" i="0" kern="1200" dirty="0">
                <a:solidFill>
                  <a:schemeClr val="tx1"/>
                </a:solidFill>
                <a:effectLst/>
                <a:latin typeface="+mn-lt"/>
                <a:ea typeface="+mn-ea"/>
                <a:cs typeface="+mn-cs"/>
              </a:rPr>
              <a:t>To discuss safety culture and how it applies to you, please contact:</a:t>
            </a:r>
          </a:p>
          <a:p>
            <a:r>
              <a:rPr lang="en-US" sz="1200" b="1" i="0" kern="1200" dirty="0">
                <a:solidFill>
                  <a:schemeClr val="tx1"/>
                </a:solidFill>
                <a:effectLst/>
                <a:latin typeface="+mn-lt"/>
                <a:ea typeface="+mn-ea"/>
                <a:cs typeface="+mn-cs"/>
              </a:rPr>
              <a:t>Phoebe Smith</a:t>
            </a:r>
            <a:r>
              <a:rPr lang="en-US" sz="1200" b="0" i="0" kern="1200" dirty="0">
                <a:solidFill>
                  <a:schemeClr val="tx1"/>
                </a:solidFill>
                <a:effectLst/>
                <a:latin typeface="+mn-lt"/>
                <a:ea typeface="+mn-ea"/>
                <a:cs typeface="+mn-cs"/>
              </a:rPr>
              <a:t> +44 (0)203 028 2157 </a:t>
            </a:r>
            <a:r>
              <a:rPr lang="en-US" sz="1200" b="1" i="0" u="none" strike="noStrike" kern="1200" dirty="0">
                <a:solidFill>
                  <a:schemeClr val="tx1"/>
                </a:solidFill>
                <a:effectLst/>
                <a:latin typeface="+mn-lt"/>
                <a:ea typeface="+mn-ea"/>
                <a:cs typeface="+mn-cs"/>
                <a:hlinkClick r:id="rId3"/>
              </a:rPr>
              <a:t>phoebe.smith@hse.gov.uk</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Jane Hopkinson</a:t>
            </a:r>
            <a:r>
              <a:rPr lang="en-US" sz="1200" b="0" i="0" kern="1200" dirty="0">
                <a:solidFill>
                  <a:schemeClr val="tx1"/>
                </a:solidFill>
                <a:effectLst/>
                <a:latin typeface="+mn-lt"/>
                <a:ea typeface="+mn-ea"/>
                <a:cs typeface="+mn-cs"/>
              </a:rPr>
              <a:t> +44 (0)203 028 2008  </a:t>
            </a:r>
            <a:r>
              <a:rPr lang="en-US" sz="1200" b="1" i="0" u="none" strike="noStrike" kern="1200" dirty="0">
                <a:solidFill>
                  <a:schemeClr val="tx1"/>
                </a:solidFill>
                <a:effectLst/>
                <a:latin typeface="+mn-lt"/>
                <a:ea typeface="+mn-ea"/>
                <a:cs typeface="+mn-cs"/>
                <a:hlinkClick r:id="rId4"/>
              </a:rPr>
              <a:t>jane.hopkinson@hse.gov.uk</a:t>
            </a:r>
            <a:endParaRPr lang="en-US"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65176801-CCE2-4967-9454-F15411E98250}" type="slidenum">
              <a:rPr lang="en-GB" smtClean="0"/>
              <a:t>20</a:t>
            </a:fld>
            <a:endParaRPr lang="en-GB"/>
          </a:p>
        </p:txBody>
      </p:sp>
    </p:spTree>
    <p:extLst>
      <p:ext uri="{BB962C8B-B14F-4D97-AF65-F5344CB8AC3E}">
        <p14:creationId xmlns:p14="http://schemas.microsoft.com/office/powerpoint/2010/main" val="374597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  </a:t>
            </a:r>
          </a:p>
          <a:p>
            <a:endParaRPr lang="en-GB" b="1" dirty="0"/>
          </a:p>
          <a:p>
            <a:r>
              <a:rPr lang="en-GB" b="0" dirty="0"/>
              <a:t>This</a:t>
            </a:r>
            <a:r>
              <a:rPr lang="en-GB" b="0" baseline="0" dirty="0"/>
              <a:t> slide illustrates that within any organisation there will always be working practices and behaviours that are not easily identifiable through conventional methods.</a:t>
            </a:r>
          </a:p>
          <a:p>
            <a:endParaRPr lang="en-GB" b="0" baseline="0" dirty="0"/>
          </a:p>
          <a:p>
            <a:r>
              <a:rPr lang="en-GB" b="1" baseline="0" dirty="0"/>
              <a:t>Presentation notes:</a:t>
            </a:r>
          </a:p>
          <a:p>
            <a:endParaRPr lang="en-GB" b="1" baseline="0" dirty="0"/>
          </a:p>
          <a:p>
            <a:r>
              <a:rPr lang="en-GB" b="0" baseline="0" dirty="0"/>
              <a:t>The culture of an organisation is often referred to as the ‘shared values and beliefs’ held by those in the organisation and as a sub-culture of an organisation, safety culture refers to the ‘shared values and beliefs’ held about health and safety.  In other words, the way we do things around here. Safety climate is a moment in time, a snap shot of the perceptions held about the shared perceptions and meaning given to the policies, procedures and practices the workforce experience. </a:t>
            </a:r>
          </a:p>
          <a:p>
            <a:endParaRPr lang="en-GB" b="0" baseline="0" dirty="0"/>
          </a:p>
          <a:p>
            <a:r>
              <a:rPr lang="en-GB" b="0" baseline="0" dirty="0"/>
              <a:t>There has been a growing body of evidence that suggests that organisations who measure their safety climate and take action to resolve issues that arise have fewer accidents and near misses. Like the iceberg, safety climate can indicate where the weaknesses and gaps are in our health and safety management system that might not be observable through conventional audits and observations.</a:t>
            </a:r>
          </a:p>
          <a:p>
            <a:endParaRPr lang="en-GB" b="0" baseline="0" dirty="0"/>
          </a:p>
          <a:p>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E3F7554D-D75D-47CD-897F-FF72929BCF34}" type="slidenum">
              <a:rPr lang="en-GB" smtClean="0"/>
              <a:t>2</a:t>
            </a:fld>
            <a:endParaRPr lang="en-GB"/>
          </a:p>
        </p:txBody>
      </p:sp>
    </p:spTree>
    <p:extLst>
      <p:ext uri="{BB962C8B-B14F-4D97-AF65-F5344CB8AC3E}">
        <p14:creationId xmlns:p14="http://schemas.microsoft.com/office/powerpoint/2010/main" val="200960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lvl1pPr algn="l" defTabSz="958830" eaLnBrk="0" hangingPunct="0">
              <a:spcBef>
                <a:spcPct val="30000"/>
              </a:spcBef>
              <a:defRPr sz="1200" b="1">
                <a:solidFill>
                  <a:schemeClr val="tx1"/>
                </a:solidFill>
                <a:latin typeface="Times New Roman" pitchFamily="18" charset="0"/>
                <a:cs typeface="Arial" charset="0"/>
              </a:defRPr>
            </a:lvl1pPr>
            <a:lvl2pPr marL="742778" indent="-285442" algn="l" defTabSz="958830" eaLnBrk="0" hangingPunct="0">
              <a:spcBef>
                <a:spcPct val="30000"/>
              </a:spcBef>
              <a:defRPr sz="1200">
                <a:solidFill>
                  <a:schemeClr val="tx1"/>
                </a:solidFill>
                <a:latin typeface="Times New Roman" pitchFamily="18" charset="0"/>
                <a:cs typeface="Arial" charset="0"/>
              </a:defRPr>
            </a:lvl2pPr>
            <a:lvl3pPr marL="1143342" indent="-228669" algn="l" defTabSz="958830" eaLnBrk="0" hangingPunct="0">
              <a:spcBef>
                <a:spcPct val="30000"/>
              </a:spcBef>
              <a:defRPr sz="1200" i="1">
                <a:solidFill>
                  <a:schemeClr val="tx1"/>
                </a:solidFill>
                <a:latin typeface="Times New Roman" pitchFamily="18" charset="0"/>
                <a:cs typeface="Arial" charset="0"/>
              </a:defRPr>
            </a:lvl3pPr>
            <a:lvl4pPr marL="1602255" indent="-228669" algn="l" defTabSz="958830" eaLnBrk="0" hangingPunct="0">
              <a:spcBef>
                <a:spcPct val="30000"/>
              </a:spcBef>
              <a:defRPr sz="1200" i="1">
                <a:solidFill>
                  <a:schemeClr val="tx1"/>
                </a:solidFill>
                <a:latin typeface="Times New Roman" pitchFamily="18" charset="0"/>
                <a:cs typeface="Arial" charset="0"/>
              </a:defRPr>
            </a:lvl4pPr>
            <a:lvl5pPr marL="2059591" indent="-228669" algn="l" defTabSz="958830" eaLnBrk="0" hangingPunct="0">
              <a:spcBef>
                <a:spcPct val="30000"/>
              </a:spcBef>
              <a:defRPr sz="1000" i="1">
                <a:solidFill>
                  <a:schemeClr val="tx1"/>
                </a:solidFill>
                <a:latin typeface="Times New Roman" pitchFamily="18" charset="0"/>
                <a:cs typeface="Arial" charset="0"/>
              </a:defRPr>
            </a:lvl5pPr>
            <a:lvl6pPr marL="2513774" indent="-228669" defTabSz="958830" eaLnBrk="0" fontAlgn="base" hangingPunct="0">
              <a:spcBef>
                <a:spcPct val="30000"/>
              </a:spcBef>
              <a:spcAft>
                <a:spcPct val="0"/>
              </a:spcAft>
              <a:defRPr sz="1000" i="1">
                <a:solidFill>
                  <a:schemeClr val="tx1"/>
                </a:solidFill>
                <a:latin typeface="Times New Roman" pitchFamily="18" charset="0"/>
                <a:cs typeface="Arial" charset="0"/>
              </a:defRPr>
            </a:lvl6pPr>
            <a:lvl7pPr marL="2967956" indent="-228669" defTabSz="958830" eaLnBrk="0" fontAlgn="base" hangingPunct="0">
              <a:spcBef>
                <a:spcPct val="30000"/>
              </a:spcBef>
              <a:spcAft>
                <a:spcPct val="0"/>
              </a:spcAft>
              <a:defRPr sz="1000" i="1">
                <a:solidFill>
                  <a:schemeClr val="tx1"/>
                </a:solidFill>
                <a:latin typeface="Times New Roman" pitchFamily="18" charset="0"/>
                <a:cs typeface="Arial" charset="0"/>
              </a:defRPr>
            </a:lvl7pPr>
            <a:lvl8pPr marL="3422139" indent="-228669" defTabSz="958830" eaLnBrk="0" fontAlgn="base" hangingPunct="0">
              <a:spcBef>
                <a:spcPct val="30000"/>
              </a:spcBef>
              <a:spcAft>
                <a:spcPct val="0"/>
              </a:spcAft>
              <a:defRPr sz="1000" i="1">
                <a:solidFill>
                  <a:schemeClr val="tx1"/>
                </a:solidFill>
                <a:latin typeface="Times New Roman" pitchFamily="18" charset="0"/>
                <a:cs typeface="Arial" charset="0"/>
              </a:defRPr>
            </a:lvl8pPr>
            <a:lvl9pPr marL="3876321" indent="-228669" defTabSz="958830" eaLnBrk="0" fontAlgn="base" hangingPunct="0">
              <a:spcBef>
                <a:spcPct val="30000"/>
              </a:spcBef>
              <a:spcAft>
                <a:spcPct val="0"/>
              </a:spcAft>
              <a:defRPr sz="1000" i="1">
                <a:solidFill>
                  <a:schemeClr val="tx1"/>
                </a:solidFill>
                <a:latin typeface="Times New Roman" pitchFamily="18" charset="0"/>
                <a:cs typeface="Arial" charset="0"/>
              </a:defRPr>
            </a:lvl9pPr>
          </a:lstStyle>
          <a:p>
            <a:pPr>
              <a:spcBef>
                <a:spcPct val="0"/>
              </a:spcBef>
            </a:pPr>
            <a:r>
              <a:rPr lang="en-GB" altLang="en-US">
                <a:latin typeface="Arial" charset="0"/>
              </a:rPr>
              <a:t>HF In Accident Investigation</a:t>
            </a:r>
          </a:p>
        </p:txBody>
      </p:sp>
      <p:sp>
        <p:nvSpPr>
          <p:cNvPr id="59395" name="Rectangle 3"/>
          <p:cNvSpPr>
            <a:spLocks noGrp="1" noChangeArrowheads="1"/>
          </p:cNvSpPr>
          <p:nvPr>
            <p:ph type="dt" sz="quarter" idx="1"/>
          </p:nvPr>
        </p:nvSpPr>
        <p:spPr>
          <a:noFill/>
        </p:spPr>
        <p:txBody>
          <a:bodyPr/>
          <a:lstStyle>
            <a:lvl1pPr algn="l" defTabSz="958830" eaLnBrk="0" hangingPunct="0">
              <a:spcBef>
                <a:spcPct val="30000"/>
              </a:spcBef>
              <a:defRPr sz="1200" b="1">
                <a:solidFill>
                  <a:schemeClr val="tx1"/>
                </a:solidFill>
                <a:latin typeface="Times New Roman" pitchFamily="18" charset="0"/>
                <a:cs typeface="Arial" charset="0"/>
              </a:defRPr>
            </a:lvl1pPr>
            <a:lvl2pPr marL="742778" indent="-285442" algn="l" defTabSz="958830" eaLnBrk="0" hangingPunct="0">
              <a:spcBef>
                <a:spcPct val="30000"/>
              </a:spcBef>
              <a:defRPr sz="1200">
                <a:solidFill>
                  <a:schemeClr val="tx1"/>
                </a:solidFill>
                <a:latin typeface="Times New Roman" pitchFamily="18" charset="0"/>
                <a:cs typeface="Arial" charset="0"/>
              </a:defRPr>
            </a:lvl2pPr>
            <a:lvl3pPr marL="1143342" indent="-228669" algn="l" defTabSz="958830" eaLnBrk="0" hangingPunct="0">
              <a:spcBef>
                <a:spcPct val="30000"/>
              </a:spcBef>
              <a:defRPr sz="1200" i="1">
                <a:solidFill>
                  <a:schemeClr val="tx1"/>
                </a:solidFill>
                <a:latin typeface="Times New Roman" pitchFamily="18" charset="0"/>
                <a:cs typeface="Arial" charset="0"/>
              </a:defRPr>
            </a:lvl3pPr>
            <a:lvl4pPr marL="1602255" indent="-228669" algn="l" defTabSz="958830" eaLnBrk="0" hangingPunct="0">
              <a:spcBef>
                <a:spcPct val="30000"/>
              </a:spcBef>
              <a:defRPr sz="1200" i="1">
                <a:solidFill>
                  <a:schemeClr val="tx1"/>
                </a:solidFill>
                <a:latin typeface="Times New Roman" pitchFamily="18" charset="0"/>
                <a:cs typeface="Arial" charset="0"/>
              </a:defRPr>
            </a:lvl4pPr>
            <a:lvl5pPr marL="2059591" indent="-228669" algn="l" defTabSz="958830" eaLnBrk="0" hangingPunct="0">
              <a:spcBef>
                <a:spcPct val="30000"/>
              </a:spcBef>
              <a:defRPr sz="1000" i="1">
                <a:solidFill>
                  <a:schemeClr val="tx1"/>
                </a:solidFill>
                <a:latin typeface="Times New Roman" pitchFamily="18" charset="0"/>
                <a:cs typeface="Arial" charset="0"/>
              </a:defRPr>
            </a:lvl5pPr>
            <a:lvl6pPr marL="2513774" indent="-228669" defTabSz="958830" eaLnBrk="0" fontAlgn="base" hangingPunct="0">
              <a:spcBef>
                <a:spcPct val="30000"/>
              </a:spcBef>
              <a:spcAft>
                <a:spcPct val="0"/>
              </a:spcAft>
              <a:defRPr sz="1000" i="1">
                <a:solidFill>
                  <a:schemeClr val="tx1"/>
                </a:solidFill>
                <a:latin typeface="Times New Roman" pitchFamily="18" charset="0"/>
                <a:cs typeface="Arial" charset="0"/>
              </a:defRPr>
            </a:lvl6pPr>
            <a:lvl7pPr marL="2967956" indent="-228669" defTabSz="958830" eaLnBrk="0" fontAlgn="base" hangingPunct="0">
              <a:spcBef>
                <a:spcPct val="30000"/>
              </a:spcBef>
              <a:spcAft>
                <a:spcPct val="0"/>
              </a:spcAft>
              <a:defRPr sz="1000" i="1">
                <a:solidFill>
                  <a:schemeClr val="tx1"/>
                </a:solidFill>
                <a:latin typeface="Times New Roman" pitchFamily="18" charset="0"/>
                <a:cs typeface="Arial" charset="0"/>
              </a:defRPr>
            </a:lvl7pPr>
            <a:lvl8pPr marL="3422139" indent="-228669" defTabSz="958830" eaLnBrk="0" fontAlgn="base" hangingPunct="0">
              <a:spcBef>
                <a:spcPct val="30000"/>
              </a:spcBef>
              <a:spcAft>
                <a:spcPct val="0"/>
              </a:spcAft>
              <a:defRPr sz="1000" i="1">
                <a:solidFill>
                  <a:schemeClr val="tx1"/>
                </a:solidFill>
                <a:latin typeface="Times New Roman" pitchFamily="18" charset="0"/>
                <a:cs typeface="Arial" charset="0"/>
              </a:defRPr>
            </a:lvl8pPr>
            <a:lvl9pPr marL="3876321" indent="-228669" defTabSz="958830" eaLnBrk="0" fontAlgn="base" hangingPunct="0">
              <a:spcBef>
                <a:spcPct val="30000"/>
              </a:spcBef>
              <a:spcAft>
                <a:spcPct val="0"/>
              </a:spcAft>
              <a:defRPr sz="1000" i="1">
                <a:solidFill>
                  <a:schemeClr val="tx1"/>
                </a:solidFill>
                <a:latin typeface="Times New Roman" pitchFamily="18" charset="0"/>
                <a:cs typeface="Arial" charset="0"/>
              </a:defRPr>
            </a:lvl9pPr>
          </a:lstStyle>
          <a:p>
            <a:pPr algn="r">
              <a:spcBef>
                <a:spcPct val="0"/>
              </a:spcBef>
            </a:pPr>
            <a:fld id="{83FC366E-CCE1-4B75-AD4F-3732FD1C9377}" type="datetime8">
              <a:rPr lang="en-GB" altLang="en-US" b="0" smtClean="0">
                <a:latin typeface="Arial" charset="0"/>
              </a:rPr>
              <a:pPr algn="r">
                <a:spcBef>
                  <a:spcPct val="0"/>
                </a:spcBef>
              </a:pPr>
              <a:t>18/04/2019 14:29</a:t>
            </a:fld>
            <a:r>
              <a:rPr lang="en-GB" altLang="en-US" b="0">
                <a:latin typeface="Arial" charset="0"/>
              </a:rPr>
              <a:t> </a:t>
            </a:r>
          </a:p>
          <a:p>
            <a:pPr algn="r">
              <a:spcBef>
                <a:spcPct val="0"/>
              </a:spcBef>
            </a:pPr>
            <a:r>
              <a:rPr lang="en-GB" altLang="en-US" b="0">
                <a:latin typeface="Arial" charset="0"/>
              </a:rPr>
              <a:t>Ver. Oct-12 [18.x]</a:t>
            </a:r>
          </a:p>
        </p:txBody>
      </p:sp>
      <p:sp>
        <p:nvSpPr>
          <p:cNvPr id="59396" name="Rectangle 6"/>
          <p:cNvSpPr>
            <a:spLocks noGrp="1" noChangeArrowheads="1"/>
          </p:cNvSpPr>
          <p:nvPr>
            <p:ph type="ftr" sz="quarter" idx="4"/>
          </p:nvPr>
        </p:nvSpPr>
        <p:spPr>
          <a:noFill/>
        </p:spPr>
        <p:txBody>
          <a:bodyPr/>
          <a:lstStyle>
            <a:lvl1pPr algn="l" defTabSz="958830" eaLnBrk="0" hangingPunct="0">
              <a:spcBef>
                <a:spcPct val="30000"/>
              </a:spcBef>
              <a:defRPr sz="1200" b="1">
                <a:solidFill>
                  <a:schemeClr val="tx1"/>
                </a:solidFill>
                <a:latin typeface="Times New Roman" pitchFamily="18" charset="0"/>
                <a:cs typeface="Arial" charset="0"/>
              </a:defRPr>
            </a:lvl1pPr>
            <a:lvl2pPr marL="742778" indent="-285442" algn="l" defTabSz="958830" eaLnBrk="0" hangingPunct="0">
              <a:spcBef>
                <a:spcPct val="30000"/>
              </a:spcBef>
              <a:defRPr sz="1200">
                <a:solidFill>
                  <a:schemeClr val="tx1"/>
                </a:solidFill>
                <a:latin typeface="Times New Roman" pitchFamily="18" charset="0"/>
                <a:cs typeface="Arial" charset="0"/>
              </a:defRPr>
            </a:lvl2pPr>
            <a:lvl3pPr marL="1143342" indent="-228669" algn="l" defTabSz="958830" eaLnBrk="0" hangingPunct="0">
              <a:spcBef>
                <a:spcPct val="30000"/>
              </a:spcBef>
              <a:defRPr sz="1200" i="1">
                <a:solidFill>
                  <a:schemeClr val="tx1"/>
                </a:solidFill>
                <a:latin typeface="Times New Roman" pitchFamily="18" charset="0"/>
                <a:cs typeface="Arial" charset="0"/>
              </a:defRPr>
            </a:lvl3pPr>
            <a:lvl4pPr marL="1602255" indent="-228669" algn="l" defTabSz="958830" eaLnBrk="0" hangingPunct="0">
              <a:spcBef>
                <a:spcPct val="30000"/>
              </a:spcBef>
              <a:defRPr sz="1200" i="1">
                <a:solidFill>
                  <a:schemeClr val="tx1"/>
                </a:solidFill>
                <a:latin typeface="Times New Roman" pitchFamily="18" charset="0"/>
                <a:cs typeface="Arial" charset="0"/>
              </a:defRPr>
            </a:lvl4pPr>
            <a:lvl5pPr marL="2059591" indent="-228669" algn="l" defTabSz="958830" eaLnBrk="0" hangingPunct="0">
              <a:spcBef>
                <a:spcPct val="30000"/>
              </a:spcBef>
              <a:defRPr sz="1000" i="1">
                <a:solidFill>
                  <a:schemeClr val="tx1"/>
                </a:solidFill>
                <a:latin typeface="Times New Roman" pitchFamily="18" charset="0"/>
                <a:cs typeface="Arial" charset="0"/>
              </a:defRPr>
            </a:lvl5pPr>
            <a:lvl6pPr marL="2513774" indent="-228669" defTabSz="958830" eaLnBrk="0" fontAlgn="base" hangingPunct="0">
              <a:spcBef>
                <a:spcPct val="30000"/>
              </a:spcBef>
              <a:spcAft>
                <a:spcPct val="0"/>
              </a:spcAft>
              <a:defRPr sz="1000" i="1">
                <a:solidFill>
                  <a:schemeClr val="tx1"/>
                </a:solidFill>
                <a:latin typeface="Times New Roman" pitchFamily="18" charset="0"/>
                <a:cs typeface="Arial" charset="0"/>
              </a:defRPr>
            </a:lvl6pPr>
            <a:lvl7pPr marL="2967956" indent="-228669" defTabSz="958830" eaLnBrk="0" fontAlgn="base" hangingPunct="0">
              <a:spcBef>
                <a:spcPct val="30000"/>
              </a:spcBef>
              <a:spcAft>
                <a:spcPct val="0"/>
              </a:spcAft>
              <a:defRPr sz="1000" i="1">
                <a:solidFill>
                  <a:schemeClr val="tx1"/>
                </a:solidFill>
                <a:latin typeface="Times New Roman" pitchFamily="18" charset="0"/>
                <a:cs typeface="Arial" charset="0"/>
              </a:defRPr>
            </a:lvl7pPr>
            <a:lvl8pPr marL="3422139" indent="-228669" defTabSz="958830" eaLnBrk="0" fontAlgn="base" hangingPunct="0">
              <a:spcBef>
                <a:spcPct val="30000"/>
              </a:spcBef>
              <a:spcAft>
                <a:spcPct val="0"/>
              </a:spcAft>
              <a:defRPr sz="1000" i="1">
                <a:solidFill>
                  <a:schemeClr val="tx1"/>
                </a:solidFill>
                <a:latin typeface="Times New Roman" pitchFamily="18" charset="0"/>
                <a:cs typeface="Arial" charset="0"/>
              </a:defRPr>
            </a:lvl8pPr>
            <a:lvl9pPr marL="3876321" indent="-228669" defTabSz="958830" eaLnBrk="0" fontAlgn="base" hangingPunct="0">
              <a:spcBef>
                <a:spcPct val="30000"/>
              </a:spcBef>
              <a:spcAft>
                <a:spcPct val="0"/>
              </a:spcAft>
              <a:defRPr sz="1000" i="1">
                <a:solidFill>
                  <a:schemeClr val="tx1"/>
                </a:solidFill>
                <a:latin typeface="Times New Roman" pitchFamily="18" charset="0"/>
                <a:cs typeface="Arial" charset="0"/>
              </a:defRPr>
            </a:lvl9pPr>
          </a:lstStyle>
          <a:p>
            <a:pPr>
              <a:spcBef>
                <a:spcPct val="0"/>
              </a:spcBef>
            </a:pPr>
            <a:r>
              <a:rPr lang="en-GB" altLang="en-US" sz="1000" b="0">
                <a:latin typeface="Arial" charset="0"/>
              </a:rPr>
              <a:t>©  Crown Copyright Health &amp; Safety Laboratory 2014</a:t>
            </a:r>
          </a:p>
        </p:txBody>
      </p:sp>
      <p:sp>
        <p:nvSpPr>
          <p:cNvPr id="59397" name="Rectangle 7"/>
          <p:cNvSpPr>
            <a:spLocks noGrp="1" noChangeArrowheads="1"/>
          </p:cNvSpPr>
          <p:nvPr>
            <p:ph type="sldNum" sz="quarter" idx="5"/>
          </p:nvPr>
        </p:nvSpPr>
        <p:spPr>
          <a:noFill/>
        </p:spPr>
        <p:txBody>
          <a:bodyPr/>
          <a:lstStyle>
            <a:lvl1pPr algn="l" defTabSz="958830" eaLnBrk="0" hangingPunct="0">
              <a:spcBef>
                <a:spcPct val="30000"/>
              </a:spcBef>
              <a:defRPr sz="1200" b="1">
                <a:solidFill>
                  <a:schemeClr val="tx1"/>
                </a:solidFill>
                <a:latin typeface="Times New Roman" pitchFamily="18" charset="0"/>
                <a:cs typeface="Arial" charset="0"/>
              </a:defRPr>
            </a:lvl1pPr>
            <a:lvl2pPr marL="742778" indent="-285442" algn="l" defTabSz="958830" eaLnBrk="0" hangingPunct="0">
              <a:spcBef>
                <a:spcPct val="30000"/>
              </a:spcBef>
              <a:defRPr sz="1200">
                <a:solidFill>
                  <a:schemeClr val="tx1"/>
                </a:solidFill>
                <a:latin typeface="Times New Roman" pitchFamily="18" charset="0"/>
                <a:cs typeface="Arial" charset="0"/>
              </a:defRPr>
            </a:lvl2pPr>
            <a:lvl3pPr marL="1143342" indent="-228669" algn="l" defTabSz="958830" eaLnBrk="0" hangingPunct="0">
              <a:spcBef>
                <a:spcPct val="30000"/>
              </a:spcBef>
              <a:defRPr sz="1200" i="1">
                <a:solidFill>
                  <a:schemeClr val="tx1"/>
                </a:solidFill>
                <a:latin typeface="Times New Roman" pitchFamily="18" charset="0"/>
                <a:cs typeface="Arial" charset="0"/>
              </a:defRPr>
            </a:lvl3pPr>
            <a:lvl4pPr marL="1602255" indent="-228669" algn="l" defTabSz="958830" eaLnBrk="0" hangingPunct="0">
              <a:spcBef>
                <a:spcPct val="30000"/>
              </a:spcBef>
              <a:defRPr sz="1200" i="1">
                <a:solidFill>
                  <a:schemeClr val="tx1"/>
                </a:solidFill>
                <a:latin typeface="Times New Roman" pitchFamily="18" charset="0"/>
                <a:cs typeface="Arial" charset="0"/>
              </a:defRPr>
            </a:lvl4pPr>
            <a:lvl5pPr marL="2059591" indent="-228669" algn="l" defTabSz="958830" eaLnBrk="0" hangingPunct="0">
              <a:spcBef>
                <a:spcPct val="30000"/>
              </a:spcBef>
              <a:defRPr sz="1000" i="1">
                <a:solidFill>
                  <a:schemeClr val="tx1"/>
                </a:solidFill>
                <a:latin typeface="Times New Roman" pitchFamily="18" charset="0"/>
                <a:cs typeface="Arial" charset="0"/>
              </a:defRPr>
            </a:lvl5pPr>
            <a:lvl6pPr marL="2513774" indent="-228669" defTabSz="958830" eaLnBrk="0" fontAlgn="base" hangingPunct="0">
              <a:spcBef>
                <a:spcPct val="30000"/>
              </a:spcBef>
              <a:spcAft>
                <a:spcPct val="0"/>
              </a:spcAft>
              <a:defRPr sz="1000" i="1">
                <a:solidFill>
                  <a:schemeClr val="tx1"/>
                </a:solidFill>
                <a:latin typeface="Times New Roman" pitchFamily="18" charset="0"/>
                <a:cs typeface="Arial" charset="0"/>
              </a:defRPr>
            </a:lvl6pPr>
            <a:lvl7pPr marL="2967956" indent="-228669" defTabSz="958830" eaLnBrk="0" fontAlgn="base" hangingPunct="0">
              <a:spcBef>
                <a:spcPct val="30000"/>
              </a:spcBef>
              <a:spcAft>
                <a:spcPct val="0"/>
              </a:spcAft>
              <a:defRPr sz="1000" i="1">
                <a:solidFill>
                  <a:schemeClr val="tx1"/>
                </a:solidFill>
                <a:latin typeface="Times New Roman" pitchFamily="18" charset="0"/>
                <a:cs typeface="Arial" charset="0"/>
              </a:defRPr>
            </a:lvl7pPr>
            <a:lvl8pPr marL="3422139" indent="-228669" defTabSz="958830" eaLnBrk="0" fontAlgn="base" hangingPunct="0">
              <a:spcBef>
                <a:spcPct val="30000"/>
              </a:spcBef>
              <a:spcAft>
                <a:spcPct val="0"/>
              </a:spcAft>
              <a:defRPr sz="1000" i="1">
                <a:solidFill>
                  <a:schemeClr val="tx1"/>
                </a:solidFill>
                <a:latin typeface="Times New Roman" pitchFamily="18" charset="0"/>
                <a:cs typeface="Arial" charset="0"/>
              </a:defRPr>
            </a:lvl8pPr>
            <a:lvl9pPr marL="3876321" indent="-228669" defTabSz="958830" eaLnBrk="0" fontAlgn="base" hangingPunct="0">
              <a:spcBef>
                <a:spcPct val="30000"/>
              </a:spcBef>
              <a:spcAft>
                <a:spcPct val="0"/>
              </a:spcAft>
              <a:defRPr sz="1000" i="1">
                <a:solidFill>
                  <a:schemeClr val="tx1"/>
                </a:solidFill>
                <a:latin typeface="Times New Roman" pitchFamily="18" charset="0"/>
                <a:cs typeface="Arial" charset="0"/>
              </a:defRPr>
            </a:lvl9pPr>
          </a:lstStyle>
          <a:p>
            <a:pPr algn="r">
              <a:spcBef>
                <a:spcPct val="0"/>
              </a:spcBef>
            </a:pPr>
            <a:r>
              <a:rPr lang="en-GB" altLang="en-US" sz="1400">
                <a:latin typeface="Arial" charset="0"/>
              </a:rPr>
              <a:t>p.</a:t>
            </a:r>
            <a:fld id="{1D08A10B-DD26-4642-BE10-DAB978D5CD66}" type="slidenum">
              <a:rPr lang="en-GB" altLang="en-US" sz="1400">
                <a:latin typeface="Arial" charset="0"/>
              </a:rPr>
              <a:pPr algn="r">
                <a:spcBef>
                  <a:spcPct val="0"/>
                </a:spcBef>
              </a:pPr>
              <a:t>3</a:t>
            </a:fld>
            <a:endParaRPr lang="en-GB" altLang="en-US" sz="1400">
              <a:latin typeface="Arial" charset="0"/>
            </a:endParaRPr>
          </a:p>
        </p:txBody>
      </p:sp>
      <p:sp>
        <p:nvSpPr>
          <p:cNvPr id="59398" name="Rectangle 4"/>
          <p:cNvSpPr>
            <a:spLocks noGrp="1" noRot="1" noChangeAspect="1" noChangeArrowheads="1" noTextEdit="1"/>
          </p:cNvSpPr>
          <p:nvPr>
            <p:ph type="sldImg"/>
          </p:nvPr>
        </p:nvSpPr>
        <p:spPr>
          <a:ln/>
        </p:spPr>
      </p:sp>
      <p:sp>
        <p:nvSpPr>
          <p:cNvPr id="59399" name="Rectangle 5"/>
          <p:cNvSpPr>
            <a:spLocks noGrp="1" noChangeArrowheads="1"/>
          </p:cNvSpPr>
          <p:nvPr>
            <p:ph type="body" idx="1"/>
          </p:nvPr>
        </p:nvSpPr>
        <p:spPr>
          <a:noFill/>
        </p:spPr>
        <p:txBody>
          <a:bodyPr/>
          <a:lstStyle/>
          <a:p>
            <a:pPr eaLnBrk="1" hangingPunct="1"/>
            <a:r>
              <a:rPr lang="en-GB" altLang="en-US" b="1" dirty="0"/>
              <a:t>Guidance notes: </a:t>
            </a:r>
          </a:p>
          <a:p>
            <a:pPr eaLnBrk="1" hangingPunct="1"/>
            <a:endParaRPr lang="en-GB" altLang="en-US" b="1" dirty="0"/>
          </a:p>
          <a:p>
            <a:pPr eaLnBrk="1" hangingPunct="1"/>
            <a:r>
              <a:rPr lang="en-GB" altLang="en-US" b="0" dirty="0"/>
              <a:t>This</a:t>
            </a:r>
            <a:r>
              <a:rPr lang="en-GB" altLang="en-US" b="0" baseline="0" dirty="0"/>
              <a:t> is adapted from James Reason’s Swiss Cheese Model to illustrate that what the Safety Climate Tool data will fill some of those gaps.</a:t>
            </a:r>
            <a:endParaRPr lang="en-GB" altLang="en-US" b="0" dirty="0"/>
          </a:p>
          <a:p>
            <a:pPr eaLnBrk="1" hangingPunct="1"/>
            <a:endParaRPr lang="en-GB" altLang="en-US" dirty="0"/>
          </a:p>
          <a:p>
            <a:pPr eaLnBrk="1" hangingPunct="1"/>
            <a:r>
              <a:rPr lang="en-GB" altLang="en-US" b="1" dirty="0"/>
              <a:t>Presentation</a:t>
            </a:r>
            <a:r>
              <a:rPr lang="en-GB" altLang="en-US" b="1" baseline="0" dirty="0"/>
              <a:t> notes:</a:t>
            </a:r>
          </a:p>
          <a:p>
            <a:pPr eaLnBrk="1" hangingPunct="1"/>
            <a:endParaRPr lang="en-GB" altLang="en-US" b="1" baseline="0" dirty="0"/>
          </a:p>
          <a:p>
            <a:pPr eaLnBrk="1" hangingPunct="1"/>
            <a:r>
              <a:rPr lang="en-GB" dirty="0">
                <a:effectLst/>
              </a:rPr>
              <a:t>The Swiss cheese model of accident causation shows us that although we put up many layers to reduce</a:t>
            </a:r>
            <a:r>
              <a:rPr lang="en-GB" baseline="0" dirty="0">
                <a:effectLst/>
              </a:rPr>
              <a:t> the likelihood of accidents and hazards there will always be flaws in each layer and if these are aligned then that could allow an accident to occur.  </a:t>
            </a:r>
          </a:p>
          <a:p>
            <a:pPr eaLnBrk="1" hangingPunct="1"/>
            <a:endParaRPr lang="en-GB" baseline="0" dirty="0">
              <a:effectLst/>
            </a:endParaRPr>
          </a:p>
          <a:p>
            <a:pPr eaLnBrk="1" hangingPunct="1"/>
            <a:r>
              <a:rPr lang="en-GB" baseline="0" dirty="0">
                <a:effectLst/>
              </a:rPr>
              <a:t>The purpose of measuring our safety climate is to use that data in conjunction with other data we hold to understand where those gaps are and do something about them.</a:t>
            </a:r>
            <a:endParaRPr lang="en-GB" dirty="0">
              <a:effectLst/>
            </a:endParaRPr>
          </a:p>
          <a:p>
            <a:pPr eaLnBrk="1" hangingPunct="1"/>
            <a:endParaRPr lang="en-GB" dirty="0">
              <a:effectLst/>
            </a:endParaRPr>
          </a:p>
          <a:p>
            <a:pPr eaLnBrk="1" hangingPunct="1"/>
            <a:endParaRPr lang="en-GB" dirty="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a:t>
            </a:r>
          </a:p>
          <a:p>
            <a:endParaRPr lang="en-GB" b="1" dirty="0"/>
          </a:p>
          <a:p>
            <a:r>
              <a:rPr lang="en-GB" b="0" dirty="0"/>
              <a:t>Before</a:t>
            </a:r>
            <a:r>
              <a:rPr lang="en-GB" b="0" baseline="0" dirty="0"/>
              <a:t> any formal presentation to promote the benefits of taking action it may be useful to meet informally with each senior manager individually.  </a:t>
            </a:r>
          </a:p>
          <a:p>
            <a:endParaRPr lang="en-GB" b="0" baseline="0" dirty="0"/>
          </a:p>
          <a:p>
            <a:r>
              <a:rPr lang="en-GB" b="0" baseline="0" dirty="0"/>
              <a:t>Most arguments for taking action to improve health and safety tend to revolve around three key areas: Moral, Legal and Business.  These are not presented in any particular order.</a:t>
            </a:r>
          </a:p>
          <a:p>
            <a:endParaRPr lang="en-GB" b="0" baseline="0" dirty="0"/>
          </a:p>
          <a:p>
            <a:r>
              <a:rPr lang="en-GB" b="0" baseline="0" dirty="0"/>
              <a:t>If you are asked ‘Aren’t we doing this anyway?’  or ‘You are the health and safety professional, I thought it was your job?’</a:t>
            </a:r>
          </a:p>
          <a:p>
            <a:endParaRPr lang="en-GB" b="0" baseline="0" dirty="0"/>
          </a:p>
          <a:p>
            <a:r>
              <a:rPr lang="en-GB" b="0" baseline="0" dirty="0"/>
              <a:t>You should counter that organisations that engage their workforce so that health and safety becomes everyone’s responsibility have fewer accidents and higher levels of productivity.  Your organisation has gone as far as it can but a different approach is required.  You need their support as change of this kind does not happen over night. </a:t>
            </a:r>
          </a:p>
          <a:p>
            <a:endParaRPr lang="en-GB" b="0" baseline="0" dirty="0"/>
          </a:p>
          <a:p>
            <a:endParaRPr lang="en-GB" b="0" baseline="0" dirty="0"/>
          </a:p>
          <a:p>
            <a:endParaRPr lang="en-GB" b="0" baseline="0" dirty="0"/>
          </a:p>
          <a:p>
            <a:r>
              <a:rPr lang="en-GB" b="1" baseline="0" dirty="0"/>
              <a:t>Presentation notes:</a:t>
            </a:r>
          </a:p>
          <a:p>
            <a:endParaRPr lang="en-GB" b="1" baseline="0" dirty="0"/>
          </a:p>
          <a:p>
            <a:r>
              <a:rPr lang="en-GB" b="0" baseline="0" dirty="0"/>
              <a:t>There are three main reasons why it is important for us as an organisation to pay attention to the safety climate in our organisation.</a:t>
            </a:r>
          </a:p>
          <a:p>
            <a:endParaRPr lang="en-GB" b="0" baseline="0" dirty="0"/>
          </a:p>
          <a:p>
            <a:r>
              <a:rPr lang="en-GB" b="0" baseline="0" dirty="0"/>
              <a:t>We have a moral obligation to look after the people we employ</a:t>
            </a:r>
          </a:p>
          <a:p>
            <a:r>
              <a:rPr lang="en-GB" b="0" baseline="0" dirty="0"/>
              <a:t>We have a legal responsibility to comply with health and safety law</a:t>
            </a:r>
          </a:p>
          <a:p>
            <a:r>
              <a:rPr lang="en-GB" b="0" baseline="0" dirty="0"/>
              <a:t>We need to remain competitive and to that end our reputation is everything.</a:t>
            </a:r>
          </a:p>
        </p:txBody>
      </p:sp>
      <p:sp>
        <p:nvSpPr>
          <p:cNvPr id="4" name="Slide Number Placeholder 3"/>
          <p:cNvSpPr>
            <a:spLocks noGrp="1"/>
          </p:cNvSpPr>
          <p:nvPr>
            <p:ph type="sldNum" sz="quarter" idx="10"/>
          </p:nvPr>
        </p:nvSpPr>
        <p:spPr/>
        <p:txBody>
          <a:bodyPr/>
          <a:lstStyle/>
          <a:p>
            <a:fld id="{E3F7554D-D75D-47CD-897F-FF72929BCF34}" type="slidenum">
              <a:rPr lang="en-GB" smtClean="0"/>
              <a:t>4</a:t>
            </a:fld>
            <a:endParaRPr lang="en-GB"/>
          </a:p>
        </p:txBody>
      </p:sp>
    </p:spTree>
    <p:extLst>
      <p:ext uri="{BB962C8B-B14F-4D97-AF65-F5344CB8AC3E}">
        <p14:creationId xmlns:p14="http://schemas.microsoft.com/office/powerpoint/2010/main" val="122700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GB" b="1" dirty="0"/>
              <a:t>Guidance</a:t>
            </a:r>
            <a:r>
              <a:rPr lang="en-GB" b="1" baseline="0" dirty="0"/>
              <a:t> notes:</a:t>
            </a:r>
          </a:p>
          <a:p>
            <a:r>
              <a:rPr lang="en-GB" b="0" baseline="0" dirty="0"/>
              <a:t>HSE publishes up to date information about prosecutions for each region at </a:t>
            </a:r>
            <a:r>
              <a:rPr lang="en-GB" dirty="0"/>
              <a:t>Press.hse.gov.uk/regional/ and the above examples are taken from the Health and Safety statistics 2017/18</a:t>
            </a:r>
          </a:p>
          <a:p>
            <a:endParaRPr lang="en-GB" dirty="0"/>
          </a:p>
          <a:p>
            <a:r>
              <a:rPr lang="en-GB" b="1" dirty="0"/>
              <a:t>Presentation</a:t>
            </a:r>
            <a:r>
              <a:rPr lang="en-GB" b="1" baseline="0" dirty="0"/>
              <a:t> notes:</a:t>
            </a:r>
          </a:p>
          <a:p>
            <a:r>
              <a:rPr lang="en-GB" b="0" baseline="0" dirty="0"/>
              <a:t>HSE’s website lists the accidents and fatalities that occur every month.  Each month there is at least one person who has been killed at work.</a:t>
            </a:r>
          </a:p>
          <a:p>
            <a:endParaRPr lang="en-GB" dirty="0"/>
          </a:p>
          <a:p>
            <a:r>
              <a:rPr lang="en-GB" dirty="0"/>
              <a:t>According to HSE statistics 144 workers were killed at work</a:t>
            </a:r>
          </a:p>
          <a:p>
            <a:r>
              <a:rPr lang="en-GB" dirty="0"/>
              <a:t>555,000 injuries occurred at work according to the Labour Force Survey</a:t>
            </a:r>
          </a:p>
          <a:p>
            <a:r>
              <a:rPr lang="en-GB" dirty="0"/>
              <a:t>71,062 injuries were reported under RIDDOR</a:t>
            </a:r>
          </a:p>
          <a:p>
            <a:endParaRPr lang="en-GB" dirty="0"/>
          </a:p>
          <a:p>
            <a:r>
              <a:rPr lang="en-GB" dirty="0"/>
              <a:t>None of us would wish any harm to come to the</a:t>
            </a:r>
            <a:r>
              <a:rPr lang="en-GB" baseline="0" dirty="0"/>
              <a:t> people that work here but its not that simple.  We have a moral obligation to look after the people we employ. Who wants to be the one to inform the family?</a:t>
            </a:r>
            <a:endParaRPr lang="en-GB" dirty="0"/>
          </a:p>
          <a:p>
            <a:endParaRPr lang="en-GB" dirty="0"/>
          </a:p>
          <a:p>
            <a:r>
              <a:rPr lang="en-GB" baseline="0" dirty="0"/>
              <a:t>These accidents might not have happened if the safety culture of those organisations were stronger.  </a:t>
            </a:r>
          </a:p>
          <a:p>
            <a:endParaRPr lang="en-GB" baseline="0" dirty="0"/>
          </a:p>
          <a:p>
            <a:r>
              <a:rPr lang="en-GB" baseline="0" dirty="0"/>
              <a:t>There are other listings on the HSE website that also include members of the public.  A power company failed to act when they received notification from the public that one of their power lines had come down.  They could have switched off the power to that part of the line but they didn’t.  They sent a technician out but it was too late for the jogger who ran into the wire and was electrocuted.  His death was witnessed by passers-by who had to be treated for post traumatic shock.</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3F7554D-D75D-47CD-897F-FF72929BCF34}" type="slidenum">
              <a:rPr lang="en-GB" smtClean="0"/>
              <a:t>5</a:t>
            </a:fld>
            <a:endParaRPr lang="en-GB"/>
          </a:p>
        </p:txBody>
      </p:sp>
    </p:spTree>
    <p:extLst>
      <p:ext uri="{BB962C8B-B14F-4D97-AF65-F5344CB8AC3E}">
        <p14:creationId xmlns:p14="http://schemas.microsoft.com/office/powerpoint/2010/main" val="202280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 </a:t>
            </a:r>
          </a:p>
          <a:p>
            <a:endParaRPr lang="en-GB" b="1" dirty="0"/>
          </a:p>
          <a:p>
            <a:r>
              <a:rPr lang="en-GB" b="0" dirty="0"/>
              <a:t>No one likes to think that they would be</a:t>
            </a:r>
            <a:r>
              <a:rPr lang="en-GB" b="0" baseline="0" dirty="0"/>
              <a:t> detached or unemotional if something bad happened to one of their employees so this section does need to be handled fairly carefully.  The best way of approaching it is to have an open discussion.  Perhaps take an example of one of your near misses where it could have been much worse so that the senior managers can relate more closely to your anecdote.  </a:t>
            </a:r>
          </a:p>
          <a:p>
            <a:endParaRPr lang="en-GB" b="0" baseline="0" dirty="0"/>
          </a:p>
          <a:p>
            <a:r>
              <a:rPr lang="en-GB" b="0" baseline="0" dirty="0"/>
              <a:t>Try to avoid the conversation at this stage moving towards the legal and financial impact this might have.  This is about exploring feelings.  If you are challenged then move onto the next slide as this does provide an example of a Corporate Manslaughter case and that might drive the message home more clearly.</a:t>
            </a:r>
          </a:p>
          <a:p>
            <a:endParaRPr lang="en-GB" b="0" baseline="0" dirty="0"/>
          </a:p>
          <a:p>
            <a:r>
              <a:rPr lang="en-GB" b="1" baseline="0" dirty="0"/>
              <a:t>Presentation notes:</a:t>
            </a:r>
          </a:p>
          <a:p>
            <a:endParaRPr lang="en-GB" b="1" baseline="0" dirty="0"/>
          </a:p>
          <a:p>
            <a:r>
              <a:rPr lang="en-GB" b="0" baseline="0" dirty="0"/>
              <a:t>I want to give you an example of a near miss that happened here…</a:t>
            </a:r>
          </a:p>
          <a:p>
            <a:endParaRPr lang="en-GB" b="0" baseline="0" dirty="0"/>
          </a:p>
          <a:p>
            <a:r>
              <a:rPr lang="en-GB" b="0" baseline="0" dirty="0"/>
              <a:t>Luckily for the employee(s) involved it did not result in them getting hurt or killed but what about next time</a:t>
            </a:r>
          </a:p>
          <a:p>
            <a:r>
              <a:rPr lang="en-GB" b="0" baseline="0" dirty="0"/>
              <a:t> [Go through the questions on the slide one by one.  Do not be afraid to leave a silence at the end of the question.  Someone always fills the gap.  It doesn’t have to be you]</a:t>
            </a:r>
          </a:p>
        </p:txBody>
      </p:sp>
      <p:sp>
        <p:nvSpPr>
          <p:cNvPr id="4" name="Slide Number Placeholder 3"/>
          <p:cNvSpPr>
            <a:spLocks noGrp="1"/>
          </p:cNvSpPr>
          <p:nvPr>
            <p:ph type="sldNum" sz="quarter" idx="10"/>
          </p:nvPr>
        </p:nvSpPr>
        <p:spPr/>
        <p:txBody>
          <a:bodyPr/>
          <a:lstStyle/>
          <a:p>
            <a:fld id="{72EF6493-9DC2-4208-BE12-38BC92897DEB}" type="slidenum">
              <a:rPr lang="en-GB" smtClean="0"/>
              <a:t>6</a:t>
            </a:fld>
            <a:endParaRPr lang="en-GB"/>
          </a:p>
        </p:txBody>
      </p:sp>
    </p:spTree>
    <p:extLst>
      <p:ext uri="{BB962C8B-B14F-4D97-AF65-F5344CB8AC3E}">
        <p14:creationId xmlns:p14="http://schemas.microsoft.com/office/powerpoint/2010/main" val="26499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   </a:t>
            </a:r>
            <a:r>
              <a:rPr lang="en-GB" b="0" dirty="0"/>
              <a:t>The</a:t>
            </a:r>
            <a:r>
              <a:rPr lang="en-GB" b="0" baseline="0" dirty="0"/>
              <a:t> </a:t>
            </a:r>
            <a:r>
              <a:rPr lang="en-GB" dirty="0"/>
              <a:t>Corporate manslaughter  and Corporate Homicide Act 2007</a:t>
            </a:r>
            <a:r>
              <a:rPr lang="en-GB" baseline="0" dirty="0"/>
              <a:t> is one that senior managers may not be aware of, especially that they could face prison time. However, c</a:t>
            </a:r>
            <a:r>
              <a:rPr lang="en-GB" sz="1200" b="0" i="0" kern="1200" dirty="0">
                <a:solidFill>
                  <a:schemeClr val="tx1"/>
                </a:solidFill>
                <a:effectLst/>
                <a:latin typeface="+mn-lt"/>
                <a:ea typeface="+mn-ea"/>
                <a:cs typeface="+mn-cs"/>
              </a:rPr>
              <a:t>ompanies and organisations that take their obligations under health and safety law seriously are not likely to be in breach of the new provisions. Nonetheless, companies and organisations should keep their health and safety management systems under review, in particular, the way in which their activities are managed or organised by senior management.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a:t>
            </a:r>
            <a:r>
              <a:rPr lang="en-GB" sz="1200" b="0" i="0" kern="1200" baseline="0" dirty="0">
                <a:solidFill>
                  <a:schemeClr val="tx1"/>
                </a:solidFill>
                <a:effectLst/>
                <a:latin typeface="+mn-lt"/>
                <a:ea typeface="+mn-ea"/>
                <a:cs typeface="+mn-cs"/>
              </a:rPr>
              <a:t> conjunction with the Institute of Directors, HSE has published guidance for Directors on the responsibilities for health and safety within</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‘Leading health and safety at work: leadership actions for directors and board members’ (INDG417)</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Presentation notes:</a:t>
            </a:r>
          </a:p>
          <a:p>
            <a:endParaRPr lang="en-GB" sz="1200" b="1"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Think what the impact of a £147K fine would have on our business in terms of our reputation with our customers, suppliers etc.</a:t>
            </a:r>
            <a:endParaRPr lang="en-GB" b="0" dirty="0"/>
          </a:p>
        </p:txBody>
      </p:sp>
      <p:sp>
        <p:nvSpPr>
          <p:cNvPr id="4" name="Slide Number Placeholder 3"/>
          <p:cNvSpPr>
            <a:spLocks noGrp="1"/>
          </p:cNvSpPr>
          <p:nvPr>
            <p:ph type="sldNum" sz="quarter" idx="10"/>
          </p:nvPr>
        </p:nvSpPr>
        <p:spPr/>
        <p:txBody>
          <a:bodyPr/>
          <a:lstStyle/>
          <a:p>
            <a:fld id="{E3F7554D-D75D-47CD-897F-FF72929BCF34}" type="slidenum">
              <a:rPr lang="en-GB" smtClean="0"/>
              <a:t>7</a:t>
            </a:fld>
            <a:endParaRPr lang="en-GB"/>
          </a:p>
        </p:txBody>
      </p:sp>
    </p:spTree>
    <p:extLst>
      <p:ext uri="{BB962C8B-B14F-4D97-AF65-F5344CB8AC3E}">
        <p14:creationId xmlns:p14="http://schemas.microsoft.com/office/powerpoint/2010/main" val="34855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  </a:t>
            </a:r>
            <a:r>
              <a:rPr lang="en-GB" b="0" dirty="0"/>
              <a:t>There are a number of</a:t>
            </a:r>
            <a:r>
              <a:rPr lang="en-GB" b="0" baseline="0" dirty="0"/>
              <a:t> hidden costs that eat into an organisation’s bottom line.  Depending on which industry you are in there may have been some high profile cases you are aware of where the reputation of the company involved has been tarnished in some way.  Loss of reputation should not be underestimated.</a:t>
            </a:r>
            <a:endParaRPr lang="en-GB" b="1" dirty="0"/>
          </a:p>
          <a:p>
            <a:endParaRPr lang="en-GB" b="1" dirty="0"/>
          </a:p>
          <a:p>
            <a:endParaRPr lang="en-GB" b="1" dirty="0"/>
          </a:p>
          <a:p>
            <a:r>
              <a:rPr lang="en-GB" b="1" dirty="0"/>
              <a:t>Presentation notes:  </a:t>
            </a:r>
          </a:p>
          <a:p>
            <a:endParaRPr lang="en-GB" b="1" dirty="0"/>
          </a:p>
          <a:p>
            <a:r>
              <a:rPr lang="en-GB" b="0" dirty="0"/>
              <a:t>The</a:t>
            </a:r>
            <a:r>
              <a:rPr lang="en-GB" b="0" baseline="0" dirty="0"/>
              <a:t> cost of doing nothing could prove more expensive than the cost of running a survey and asking the workforce how can we get better at what we are doing.</a:t>
            </a:r>
            <a:endParaRPr lang="en-GB" b="0" dirty="0"/>
          </a:p>
        </p:txBody>
      </p:sp>
      <p:sp>
        <p:nvSpPr>
          <p:cNvPr id="4" name="Slide Number Placeholder 3"/>
          <p:cNvSpPr>
            <a:spLocks noGrp="1"/>
          </p:cNvSpPr>
          <p:nvPr>
            <p:ph type="sldNum" sz="quarter" idx="10"/>
          </p:nvPr>
        </p:nvSpPr>
        <p:spPr/>
        <p:txBody>
          <a:bodyPr/>
          <a:lstStyle/>
          <a:p>
            <a:fld id="{E3F7554D-D75D-47CD-897F-FF72929BCF34}" type="slidenum">
              <a:rPr lang="en-GB" smtClean="0"/>
              <a:t>8</a:t>
            </a:fld>
            <a:endParaRPr lang="en-GB"/>
          </a:p>
        </p:txBody>
      </p:sp>
    </p:spTree>
    <p:extLst>
      <p:ext uri="{BB962C8B-B14F-4D97-AF65-F5344CB8AC3E}">
        <p14:creationId xmlns:p14="http://schemas.microsoft.com/office/powerpoint/2010/main" val="74349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notes:</a:t>
            </a:r>
          </a:p>
          <a:p>
            <a:endParaRPr lang="en-GB" b="1" dirty="0"/>
          </a:p>
          <a:p>
            <a:r>
              <a:rPr lang="en-GB" b="0" dirty="0"/>
              <a:t>The</a:t>
            </a:r>
            <a:r>
              <a:rPr lang="en-GB" b="0" baseline="0" dirty="0"/>
              <a:t> way we make decisions can be biased towards what we already know or think we know.  The way we process information steers us to look for associations and patterns even when the objective evidence may be telling us something different.  When we engage with more people we are not delegating power and responsibility, merely checking that their understanding of what we require is what we have asked for.  It means there is less room for misunderstandings.</a:t>
            </a:r>
            <a:endParaRPr lang="en-GB" b="0" dirty="0"/>
          </a:p>
          <a:p>
            <a:endParaRPr lang="en-GB" dirty="0"/>
          </a:p>
          <a:p>
            <a:endParaRPr lang="en-GB" dirty="0"/>
          </a:p>
          <a:p>
            <a:endParaRPr lang="en-GB" dirty="0"/>
          </a:p>
          <a:p>
            <a:r>
              <a:rPr lang="en-GB" b="1" dirty="0"/>
              <a:t>Presentation notes:  </a:t>
            </a:r>
          </a:p>
          <a:p>
            <a:endParaRPr lang="en-GB" b="1" dirty="0"/>
          </a:p>
          <a:p>
            <a:r>
              <a:rPr lang="en-GB" b="0" dirty="0"/>
              <a:t>This</a:t>
            </a:r>
            <a:r>
              <a:rPr lang="en-GB" b="0" baseline="0" dirty="0"/>
              <a:t> is an example taken from one of the graphs available to us with the SCT.  The blue line at the top is how senior management feel about health and safety across the eight factors the Safety Climate Tool measures.  From what HSL tell me, it is not usual to have a different view of how things are compared to the rest of the workforce and it is likely we will see the same differences here.  What we need to aim to do is close the gap and at the moment we do not have anything that will give our business the insights this tool will give us.</a:t>
            </a:r>
            <a:endParaRPr lang="en-GB" b="0" dirty="0"/>
          </a:p>
        </p:txBody>
      </p:sp>
      <p:sp>
        <p:nvSpPr>
          <p:cNvPr id="4" name="Slide Number Placeholder 3"/>
          <p:cNvSpPr>
            <a:spLocks noGrp="1"/>
          </p:cNvSpPr>
          <p:nvPr>
            <p:ph type="sldNum" sz="quarter" idx="10"/>
          </p:nvPr>
        </p:nvSpPr>
        <p:spPr/>
        <p:txBody>
          <a:bodyPr/>
          <a:lstStyle/>
          <a:p>
            <a:fld id="{65176801-CCE2-4967-9454-F15411E98250}" type="slidenum">
              <a:rPr lang="en-GB" smtClean="0"/>
              <a:t>9</a:t>
            </a:fld>
            <a:endParaRPr lang="en-GB"/>
          </a:p>
        </p:txBody>
      </p:sp>
    </p:spTree>
    <p:extLst>
      <p:ext uri="{BB962C8B-B14F-4D97-AF65-F5344CB8AC3E}">
        <p14:creationId xmlns:p14="http://schemas.microsoft.com/office/powerpoint/2010/main" val="218168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pic>
        <p:nvPicPr>
          <p:cNvPr id="8" name="Picture 7">
            <a:extLst>
              <a:ext uri="{FF2B5EF4-FFF2-40B4-BE49-F238E27FC236}">
                <a16:creationId xmlns:a16="http://schemas.microsoft.com/office/drawing/2014/main" id="{33AFB774-5174-4E72-8A08-34D9529B9FE6}"/>
              </a:ext>
            </a:extLst>
          </p:cNvPr>
          <p:cNvPicPr>
            <a:picLocks noChangeAspect="1"/>
          </p:cNvPicPr>
          <p:nvPr userDrawn="1"/>
        </p:nvPicPr>
        <p:blipFill>
          <a:blip r:embed="rId2"/>
          <a:stretch>
            <a:fillRect/>
          </a:stretch>
        </p:blipFill>
        <p:spPr>
          <a:xfrm>
            <a:off x="0" y="0"/>
            <a:ext cx="9144000" cy="1111868"/>
          </a:xfrm>
          <a:prstGeom prst="rect">
            <a:avLst/>
          </a:prstGeom>
        </p:spPr>
      </p:pic>
    </p:spTree>
    <p:extLst>
      <p:ext uri="{BB962C8B-B14F-4D97-AF65-F5344CB8AC3E}">
        <p14:creationId xmlns:p14="http://schemas.microsoft.com/office/powerpoint/2010/main" val="265158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89479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76980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48987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703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457200" y="116632"/>
            <a:ext cx="2145951" cy="288032"/>
            <a:chOff x="683568" y="116632"/>
            <a:chExt cx="2145951" cy="288032"/>
          </a:xfrm>
        </p:grpSpPr>
        <p:sp>
          <p:nvSpPr>
            <p:cNvPr id="22" name="Chevron 21"/>
            <p:cNvSpPr/>
            <p:nvPr/>
          </p:nvSpPr>
          <p:spPr>
            <a:xfrm>
              <a:off x="2613495"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683568" y="116632"/>
              <a:ext cx="216024" cy="288032"/>
            </a:xfrm>
            <a:prstGeom prst="chevron">
              <a:avLst/>
            </a:prstGeom>
            <a:solidFill>
              <a:srgbClr val="BDE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hevron 23"/>
            <p:cNvSpPr/>
            <p:nvPr/>
          </p:nvSpPr>
          <p:spPr>
            <a:xfrm>
              <a:off x="2320702"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hevron 24"/>
            <p:cNvSpPr/>
            <p:nvPr/>
          </p:nvSpPr>
          <p:spPr>
            <a:xfrm>
              <a:off x="841873"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Snip Single Corner Rectangle 25"/>
            <p:cNvSpPr/>
            <p:nvPr/>
          </p:nvSpPr>
          <p:spPr>
            <a:xfrm>
              <a:off x="949883" y="116632"/>
              <a:ext cx="1618084" cy="288032"/>
            </a:xfrm>
            <a:prstGeom prst="snip1Rect">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hevron 26"/>
            <p:cNvSpPr/>
            <p:nvPr/>
          </p:nvSpPr>
          <p:spPr>
            <a:xfrm>
              <a:off x="2458439"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8" name="Text Placeholder 17"/>
          <p:cNvSpPr>
            <a:spLocks noGrp="1"/>
          </p:cNvSpPr>
          <p:nvPr>
            <p:ph type="body" sz="quarter" idx="13" hasCustomPrompt="1"/>
          </p:nvPr>
        </p:nvSpPr>
        <p:spPr>
          <a:xfrm>
            <a:off x="723900" y="115889"/>
            <a:ext cx="1617663" cy="288776"/>
          </a:xfrm>
        </p:spPr>
        <p:txBody>
          <a:bodyPr lIns="36000" rIns="0" anchor="ctr" anchorCtr="0">
            <a:noAutofit/>
          </a:bodyPr>
          <a:lstStyle>
            <a:lvl1pPr marL="0" indent="0">
              <a:buFontTx/>
              <a:buNone/>
              <a:defRPr sz="140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77657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194733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3640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742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36991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2FE7E0-4A7B-4F83-815F-CF2964F47502}" type="datetimeFigureOut">
              <a:rPr lang="en-GB" smtClean="0"/>
              <a:t>18/04/2019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81781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2FE7E0-4A7B-4F83-815F-CF2964F47502}" type="datetimeFigureOut">
              <a:rPr lang="en-GB" smtClean="0"/>
              <a:t>18/04/2019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43922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E7E0-4A7B-4F83-815F-CF2964F47502}" type="datetimeFigureOut">
              <a:rPr lang="en-GB" smtClean="0"/>
              <a:t>18/04/2019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27048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124745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FE7E0-4A7B-4F83-815F-CF2964F47502}" type="datetimeFigureOut">
              <a:rPr lang="en-GB" smtClean="0"/>
              <a:t>18/04/2019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D966F-1A84-4354-9C0B-8C6AFD700A23}" type="slidenum">
              <a:rPr lang="en-GB" smtClean="0"/>
              <a:t>‹#›</a:t>
            </a:fld>
            <a:endParaRPr lang="en-GB"/>
          </a:p>
        </p:txBody>
      </p:sp>
    </p:spTree>
    <p:extLst>
      <p:ext uri="{BB962C8B-B14F-4D97-AF65-F5344CB8AC3E}">
        <p14:creationId xmlns:p14="http://schemas.microsoft.com/office/powerpoint/2010/main" val="31669274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spc="-30" dirty="0">
                <a:solidFill>
                  <a:srgbClr val="A7052C"/>
                </a:solidFill>
                <a:latin typeface="Arial" panose="020B0604020202020204" pitchFamily="34" charset="0"/>
                <a:ea typeface="Arial" panose="020B0604020202020204" pitchFamily="34" charset="0"/>
              </a:rPr>
              <a:t>Taking health and safety to the next level</a:t>
            </a:r>
            <a:endParaRPr lang="en-GB" b="1" dirty="0">
              <a:solidFill>
                <a:srgbClr val="C00000"/>
              </a:solidFill>
            </a:endParaRPr>
          </a:p>
        </p:txBody>
      </p:sp>
      <p:sp>
        <p:nvSpPr>
          <p:cNvPr id="3" name="Subtitle 2"/>
          <p:cNvSpPr>
            <a:spLocks noGrp="1"/>
          </p:cNvSpPr>
          <p:nvPr>
            <p:ph type="subTitle" idx="1"/>
          </p:nvPr>
        </p:nvSpPr>
        <p:spPr/>
        <p:txBody>
          <a:bodyPr/>
          <a:lstStyle/>
          <a:p>
            <a:r>
              <a:rPr lang="en-GB" dirty="0">
                <a:solidFill>
                  <a:schemeClr val="tx1"/>
                </a:solidFill>
                <a:latin typeface="Arial" panose="020B0604020202020204" pitchFamily="34" charset="0"/>
                <a:cs typeface="Arial" panose="020B0604020202020204" pitchFamily="34" charset="0"/>
              </a:rPr>
              <a:t>Making the case</a:t>
            </a:r>
          </a:p>
        </p:txBody>
      </p:sp>
    </p:spTree>
    <p:extLst>
      <p:ext uri="{BB962C8B-B14F-4D97-AF65-F5344CB8AC3E}">
        <p14:creationId xmlns:p14="http://schemas.microsoft.com/office/powerpoint/2010/main" val="252565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b="1" spc="-35" dirty="0">
                <a:solidFill>
                  <a:srgbClr val="A7052C"/>
                </a:solidFill>
                <a:latin typeface="Arial" panose="020B0604020202020204" pitchFamily="34" charset="0"/>
                <a:ea typeface="Arial" panose="020B0604020202020204" pitchFamily="34" charset="0"/>
              </a:rPr>
              <a:t>How we improve our safety culture</a:t>
            </a:r>
            <a:endParaRPr lang="en-GB" b="1" dirty="0">
              <a:solidFill>
                <a:srgbClr val="009661"/>
              </a:solidFill>
            </a:endParaRPr>
          </a:p>
        </p:txBody>
      </p:sp>
      <p:pic>
        <p:nvPicPr>
          <p:cNvPr id="3"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39" y="1627855"/>
            <a:ext cx="8280920" cy="4706925"/>
          </a:xfrm>
          <a:prstGeom prst="rect">
            <a:avLst/>
          </a:prstGeom>
        </p:spPr>
      </p:pic>
      <p:grpSp>
        <p:nvGrpSpPr>
          <p:cNvPr id="6" name="Group 5">
            <a:extLst>
              <a:ext uri="{FF2B5EF4-FFF2-40B4-BE49-F238E27FC236}">
                <a16:creationId xmlns:a16="http://schemas.microsoft.com/office/drawing/2014/main" id="{C71770C7-AD88-491F-95F8-CFCC145DBCD0}"/>
              </a:ext>
            </a:extLst>
          </p:cNvPr>
          <p:cNvGrpSpPr/>
          <p:nvPr/>
        </p:nvGrpSpPr>
        <p:grpSpPr>
          <a:xfrm>
            <a:off x="0" y="6334780"/>
            <a:ext cx="9144000" cy="753472"/>
            <a:chOff x="0" y="6334780"/>
            <a:chExt cx="9144000" cy="753472"/>
          </a:xfrm>
        </p:grpSpPr>
        <p:pic>
          <p:nvPicPr>
            <p:cNvPr id="5" name="Picture 4">
              <a:extLst>
                <a:ext uri="{FF2B5EF4-FFF2-40B4-BE49-F238E27FC236}">
                  <a16:creationId xmlns:a16="http://schemas.microsoft.com/office/drawing/2014/main" id="{A85CC9CF-3A7E-4DE7-9CFC-38C13815083B}"/>
                </a:ext>
              </a:extLst>
            </p:cNvPr>
            <p:cNvPicPr>
              <a:picLocks noChangeAspect="1"/>
            </p:cNvPicPr>
            <p:nvPr/>
          </p:nvPicPr>
          <p:blipFill rotWithShape="1">
            <a:blip r:embed="rId4"/>
            <a:srcRect l="27951" r="22438"/>
            <a:stretch/>
          </p:blipFill>
          <p:spPr>
            <a:xfrm>
              <a:off x="0" y="6334780"/>
              <a:ext cx="9144000" cy="523220"/>
            </a:xfrm>
            <a:prstGeom prst="rect">
              <a:avLst/>
            </a:prstGeom>
          </p:spPr>
        </p:pic>
        <p:sp>
          <p:nvSpPr>
            <p:cNvPr id="4" name="TextBox 3">
              <a:extLst>
                <a:ext uri="{FF2B5EF4-FFF2-40B4-BE49-F238E27FC236}">
                  <a16:creationId xmlns:a16="http://schemas.microsoft.com/office/drawing/2014/main" id="{E471317D-0C31-48C6-9E59-60F416A0B152}"/>
                </a:ext>
              </a:extLst>
            </p:cNvPr>
            <p:cNvSpPr txBox="1"/>
            <p:nvPr/>
          </p:nvSpPr>
          <p:spPr>
            <a:xfrm>
              <a:off x="809835" y="6349588"/>
              <a:ext cx="7524328" cy="738664"/>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Stages to Assess and Improve Safety Culture</a:t>
              </a:r>
            </a:p>
            <a:p>
              <a:endParaRPr lang="en-GB" dirty="0"/>
            </a:p>
          </p:txBody>
        </p:sp>
      </p:grpSp>
    </p:spTree>
    <p:extLst>
      <p:ext uri="{BB962C8B-B14F-4D97-AF65-F5344CB8AC3E}">
        <p14:creationId xmlns:p14="http://schemas.microsoft.com/office/powerpoint/2010/main" val="381138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554257" y="414630"/>
            <a:ext cx="7978183" cy="685800"/>
          </a:xfrm>
        </p:spPr>
        <p:txBody>
          <a:bodyPr>
            <a:noAutofit/>
          </a:bodyPr>
          <a:lstStyle/>
          <a:p>
            <a:r>
              <a:rPr lang="en-GB" sz="3000" b="1" spc="-35" dirty="0">
                <a:solidFill>
                  <a:srgbClr val="A7052C"/>
                </a:solidFill>
                <a:latin typeface="Arial" panose="020B0604020202020204" pitchFamily="34" charset="0"/>
                <a:ea typeface="Arial" panose="020B0604020202020204" pitchFamily="34" charset="0"/>
              </a:rPr>
              <a:t>ASECNT: A framework for safety culture improvement</a:t>
            </a:r>
            <a:endParaRPr lang="en-GB" altLang="en-US" sz="3000" dirty="0"/>
          </a:p>
        </p:txBody>
      </p:sp>
      <p:grpSp>
        <p:nvGrpSpPr>
          <p:cNvPr id="8" name="Group 7">
            <a:extLst>
              <a:ext uri="{FF2B5EF4-FFF2-40B4-BE49-F238E27FC236}">
                <a16:creationId xmlns:a16="http://schemas.microsoft.com/office/drawing/2014/main" id="{D041C5BB-8B9F-42B0-8171-F426519EC91A}"/>
              </a:ext>
            </a:extLst>
          </p:cNvPr>
          <p:cNvGrpSpPr/>
          <p:nvPr/>
        </p:nvGrpSpPr>
        <p:grpSpPr>
          <a:xfrm>
            <a:off x="117121" y="1340768"/>
            <a:ext cx="8981856" cy="5397498"/>
            <a:chOff x="68913" y="1098428"/>
            <a:chExt cx="9002698" cy="5685529"/>
          </a:xfrm>
        </p:grpSpPr>
        <p:sp>
          <p:nvSpPr>
            <p:cNvPr id="56327" name="Oval 69"/>
            <p:cNvSpPr>
              <a:spLocks noChangeArrowheads="1"/>
            </p:cNvSpPr>
            <p:nvPr/>
          </p:nvSpPr>
          <p:spPr bwMode="auto">
            <a:xfrm>
              <a:off x="106363" y="1782331"/>
              <a:ext cx="1873250" cy="1239837"/>
            </a:xfrm>
            <a:prstGeom prst="ellipse">
              <a:avLst/>
            </a:prstGeom>
            <a:solidFill>
              <a:srgbClr val="3366FF"/>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FFFFFF"/>
                  </a:solidFill>
                  <a:latin typeface="Calibri" pitchFamily="34" charset="0"/>
                </a:rPr>
                <a:t>Intervention impact evaluation</a:t>
              </a:r>
            </a:p>
          </p:txBody>
        </p:sp>
        <p:pic>
          <p:nvPicPr>
            <p:cNvPr id="56322"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4907" y="2997951"/>
              <a:ext cx="3739156" cy="296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Oval 43"/>
            <p:cNvSpPr>
              <a:spLocks noChangeArrowheads="1"/>
            </p:cNvSpPr>
            <p:nvPr/>
          </p:nvSpPr>
          <p:spPr bwMode="auto">
            <a:xfrm>
              <a:off x="5776451" y="5092915"/>
              <a:ext cx="1265238" cy="927100"/>
            </a:xfrm>
            <a:prstGeom prst="ellipse">
              <a:avLst/>
            </a:prstGeom>
            <a:solidFill>
              <a:srgbClr val="C00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FFFFFF"/>
                  </a:solidFill>
                  <a:latin typeface="Calibri" pitchFamily="34" charset="0"/>
                </a:rPr>
                <a:t>Focus groups</a:t>
              </a:r>
            </a:p>
          </p:txBody>
        </p:sp>
        <p:sp>
          <p:nvSpPr>
            <p:cNvPr id="56325" name="Oval 56"/>
            <p:cNvSpPr>
              <a:spLocks noChangeArrowheads="1"/>
            </p:cNvSpPr>
            <p:nvPr/>
          </p:nvSpPr>
          <p:spPr bwMode="auto">
            <a:xfrm>
              <a:off x="1729213" y="5716432"/>
              <a:ext cx="2085975" cy="622300"/>
            </a:xfrm>
            <a:prstGeom prst="ellipse">
              <a:avLst/>
            </a:prstGeom>
            <a:solidFill>
              <a:srgbClr val="92D05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eaLnBrk="1" hangingPunct="1">
                <a:spcBef>
                  <a:spcPct val="0"/>
                </a:spcBef>
                <a:buClrTx/>
                <a:buFontTx/>
                <a:buNone/>
              </a:pPr>
              <a:r>
                <a:rPr lang="en-GB" altLang="en-US" sz="1800" i="1">
                  <a:solidFill>
                    <a:srgbClr val="000000"/>
                  </a:solidFill>
                  <a:latin typeface="Calibri" pitchFamily="34" charset="0"/>
                </a:rPr>
                <a:t>Interventions</a:t>
              </a:r>
            </a:p>
          </p:txBody>
        </p:sp>
        <p:sp>
          <p:nvSpPr>
            <p:cNvPr id="56326" name="Oval 66"/>
            <p:cNvSpPr>
              <a:spLocks noChangeArrowheads="1"/>
            </p:cNvSpPr>
            <p:nvPr/>
          </p:nvSpPr>
          <p:spPr bwMode="auto">
            <a:xfrm>
              <a:off x="507063" y="4956200"/>
              <a:ext cx="1282700" cy="1298575"/>
            </a:xfrm>
            <a:prstGeom prst="ellipse">
              <a:avLst/>
            </a:prstGeom>
            <a:solidFill>
              <a:srgbClr val="92D05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000000"/>
                  </a:solidFill>
                  <a:latin typeface="Calibri" pitchFamily="34" charset="0"/>
                </a:rPr>
                <a:t>SMART action plans</a:t>
              </a:r>
            </a:p>
          </p:txBody>
        </p:sp>
        <p:sp>
          <p:nvSpPr>
            <p:cNvPr id="56328" name="Oval 6"/>
            <p:cNvSpPr>
              <a:spLocks noChangeArrowheads="1"/>
            </p:cNvSpPr>
            <p:nvPr/>
          </p:nvSpPr>
          <p:spPr bwMode="auto">
            <a:xfrm>
              <a:off x="2097692" y="1098428"/>
              <a:ext cx="2074863" cy="1243013"/>
            </a:xfrm>
            <a:prstGeom prst="ellipse">
              <a:avLst/>
            </a:prstGeom>
            <a:solidFill>
              <a:srgbClr val="7030A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FFFFFF"/>
                  </a:solidFill>
                  <a:latin typeface="Calibri" pitchFamily="34" charset="0"/>
                </a:rPr>
                <a:t>Senior management commitment</a:t>
              </a:r>
            </a:p>
          </p:txBody>
        </p:sp>
        <p:sp>
          <p:nvSpPr>
            <p:cNvPr id="56329" name="Oval 24"/>
            <p:cNvSpPr>
              <a:spLocks noChangeArrowheads="1"/>
            </p:cNvSpPr>
            <p:nvPr/>
          </p:nvSpPr>
          <p:spPr bwMode="auto">
            <a:xfrm>
              <a:off x="5133182" y="1098428"/>
              <a:ext cx="1298575" cy="955675"/>
            </a:xfrm>
            <a:prstGeom prst="ellipse">
              <a:avLst/>
            </a:prstGeom>
            <a:solidFill>
              <a:srgbClr val="7030A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FFFFFF"/>
                  </a:solidFill>
                  <a:latin typeface="Calibri" pitchFamily="34" charset="0"/>
                </a:rPr>
                <a:t>Project plan</a:t>
              </a:r>
            </a:p>
          </p:txBody>
        </p:sp>
        <p:sp>
          <p:nvSpPr>
            <p:cNvPr id="56330" name="Oval 29"/>
            <p:cNvSpPr>
              <a:spLocks noChangeArrowheads="1"/>
            </p:cNvSpPr>
            <p:nvPr/>
          </p:nvSpPr>
          <p:spPr bwMode="auto">
            <a:xfrm>
              <a:off x="7858761" y="4059300"/>
              <a:ext cx="1212850" cy="569912"/>
            </a:xfrm>
            <a:prstGeom prst="ellipse">
              <a:avLst/>
            </a:prstGeom>
            <a:solidFill>
              <a:srgbClr val="FFC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000000"/>
                  </a:solidFill>
                  <a:latin typeface="Calibri" pitchFamily="34" charset="0"/>
                </a:rPr>
                <a:t>Survey</a:t>
              </a:r>
            </a:p>
          </p:txBody>
        </p:sp>
        <p:sp>
          <p:nvSpPr>
            <p:cNvPr id="56331" name="Oval 53"/>
            <p:cNvSpPr>
              <a:spLocks noChangeArrowheads="1"/>
            </p:cNvSpPr>
            <p:nvPr/>
          </p:nvSpPr>
          <p:spPr bwMode="auto">
            <a:xfrm>
              <a:off x="6738169" y="4397685"/>
              <a:ext cx="1358900" cy="827087"/>
            </a:xfrm>
            <a:prstGeom prst="ellipse">
              <a:avLst/>
            </a:prstGeom>
            <a:solidFill>
              <a:srgbClr val="FFC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a:solidFill>
                    <a:srgbClr val="000000"/>
                  </a:solidFill>
                  <a:latin typeface="Calibri" pitchFamily="34" charset="0"/>
                </a:rPr>
                <a:t>Data analysis</a:t>
              </a:r>
            </a:p>
          </p:txBody>
        </p:sp>
        <p:sp>
          <p:nvSpPr>
            <p:cNvPr id="56333" name="Oval 42"/>
            <p:cNvSpPr>
              <a:spLocks noChangeArrowheads="1"/>
            </p:cNvSpPr>
            <p:nvPr/>
          </p:nvSpPr>
          <p:spPr bwMode="auto">
            <a:xfrm>
              <a:off x="4011438" y="1803327"/>
              <a:ext cx="1457325" cy="835025"/>
            </a:xfrm>
            <a:prstGeom prst="ellipse">
              <a:avLst/>
            </a:prstGeom>
            <a:solidFill>
              <a:srgbClr val="7030A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a:solidFill>
                    <a:srgbClr val="FFFFFF"/>
                  </a:solidFill>
                  <a:latin typeface="Calibri" pitchFamily="34" charset="0"/>
                </a:rPr>
                <a:t>Steering group</a:t>
              </a:r>
            </a:p>
          </p:txBody>
        </p:sp>
        <p:sp>
          <p:nvSpPr>
            <p:cNvPr id="56334" name="Oval 30"/>
            <p:cNvSpPr>
              <a:spLocks noChangeArrowheads="1"/>
            </p:cNvSpPr>
            <p:nvPr/>
          </p:nvSpPr>
          <p:spPr bwMode="auto">
            <a:xfrm>
              <a:off x="5507285" y="1988042"/>
              <a:ext cx="2427559" cy="835025"/>
            </a:xfrm>
            <a:prstGeom prst="ellipse">
              <a:avLst/>
            </a:prstGeom>
            <a:solidFill>
              <a:srgbClr val="7030A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FFFFFF"/>
                  </a:solidFill>
                  <a:latin typeface="Calibri" pitchFamily="34" charset="0"/>
                </a:rPr>
                <a:t>Communication strategy</a:t>
              </a:r>
            </a:p>
          </p:txBody>
        </p:sp>
        <p:sp>
          <p:nvSpPr>
            <p:cNvPr id="56338" name="Oval 39"/>
            <p:cNvSpPr>
              <a:spLocks noChangeArrowheads="1"/>
            </p:cNvSpPr>
            <p:nvPr/>
          </p:nvSpPr>
          <p:spPr bwMode="auto">
            <a:xfrm>
              <a:off x="5871115" y="6061533"/>
              <a:ext cx="1611720" cy="722424"/>
            </a:xfrm>
            <a:prstGeom prst="ellipse">
              <a:avLst/>
            </a:prstGeom>
            <a:solidFill>
              <a:srgbClr val="C00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eaLnBrk="1" hangingPunct="1">
                <a:spcBef>
                  <a:spcPct val="0"/>
                </a:spcBef>
                <a:buClrTx/>
                <a:buFontTx/>
                <a:buNone/>
              </a:pPr>
              <a:r>
                <a:rPr lang="en-GB" altLang="en-US" sz="1800" i="1" dirty="0">
                  <a:solidFill>
                    <a:srgbClr val="FFFFFF"/>
                  </a:solidFill>
                  <a:latin typeface="Calibri" pitchFamily="34" charset="0"/>
                </a:rPr>
                <a:t>Interviews</a:t>
              </a:r>
            </a:p>
          </p:txBody>
        </p:sp>
        <p:sp>
          <p:nvSpPr>
            <p:cNvPr id="56339" name="Oval 40"/>
            <p:cNvSpPr>
              <a:spLocks noChangeArrowheads="1"/>
            </p:cNvSpPr>
            <p:nvPr/>
          </p:nvSpPr>
          <p:spPr bwMode="auto">
            <a:xfrm>
              <a:off x="7064376" y="2830575"/>
              <a:ext cx="1697037" cy="1228725"/>
            </a:xfrm>
            <a:prstGeom prst="ellipse">
              <a:avLst/>
            </a:prstGeom>
            <a:solidFill>
              <a:srgbClr val="FFC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dirty="0">
                  <a:solidFill>
                    <a:srgbClr val="000000"/>
                  </a:solidFill>
                  <a:latin typeface="Calibri" pitchFamily="34" charset="0"/>
                </a:rPr>
                <a:t>Leading &amp; lagging indicators</a:t>
              </a:r>
            </a:p>
          </p:txBody>
        </p:sp>
        <p:sp>
          <p:nvSpPr>
            <p:cNvPr id="56340" name="Oval 41"/>
            <p:cNvSpPr>
              <a:spLocks noChangeArrowheads="1"/>
            </p:cNvSpPr>
            <p:nvPr/>
          </p:nvSpPr>
          <p:spPr bwMode="auto">
            <a:xfrm>
              <a:off x="3968224" y="6188884"/>
              <a:ext cx="1854200" cy="584200"/>
            </a:xfrm>
            <a:prstGeom prst="ellipse">
              <a:avLst/>
            </a:prstGeom>
            <a:solidFill>
              <a:srgbClr val="C00000"/>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eaLnBrk="1" hangingPunct="1">
                <a:spcBef>
                  <a:spcPct val="0"/>
                </a:spcBef>
                <a:buClrTx/>
                <a:buFontTx/>
                <a:buNone/>
              </a:pPr>
              <a:r>
                <a:rPr lang="en-GB" altLang="en-US" sz="1800" i="1" dirty="0">
                  <a:solidFill>
                    <a:srgbClr val="FFFFFF"/>
                  </a:solidFill>
                  <a:latin typeface="Calibri" pitchFamily="34" charset="0"/>
                </a:rPr>
                <a:t>Workshops</a:t>
              </a:r>
            </a:p>
          </p:txBody>
        </p:sp>
        <p:sp>
          <p:nvSpPr>
            <p:cNvPr id="56343" name="Oval 46"/>
            <p:cNvSpPr>
              <a:spLocks noChangeArrowheads="1"/>
            </p:cNvSpPr>
            <p:nvPr/>
          </p:nvSpPr>
          <p:spPr bwMode="auto">
            <a:xfrm>
              <a:off x="68913" y="3245769"/>
              <a:ext cx="1720850" cy="857250"/>
            </a:xfrm>
            <a:prstGeom prst="ellipse">
              <a:avLst/>
            </a:prstGeom>
            <a:solidFill>
              <a:srgbClr val="3366FF"/>
            </a:solidFill>
            <a:ln w="9525" algn="ctr">
              <a:solidFill>
                <a:schemeClr val="tx1"/>
              </a:solidFill>
              <a:round/>
              <a:headEnd/>
              <a:tailEnd/>
            </a:ln>
          </p:spPr>
          <p:txBody>
            <a:bodyPr/>
            <a:lstStyle>
              <a:lvl1pPr algn="l" eaLnBrk="0" hangingPunct="0">
                <a:spcBef>
                  <a:spcPts val="1800"/>
                </a:spcBef>
                <a:buClr>
                  <a:srgbClr val="009661"/>
                </a:buClr>
                <a:buFont typeface="Wingdings" pitchFamily="2" charset="2"/>
                <a:buChar char="§"/>
                <a:defRPr sz="3000">
                  <a:solidFill>
                    <a:schemeClr val="tx1"/>
                  </a:solidFill>
                  <a:latin typeface="Arial Narrow" pitchFamily="34" charset="0"/>
                </a:defRPr>
              </a:lvl1pPr>
              <a:lvl2pPr marL="742950" indent="-285750" algn="l" eaLnBrk="0" hangingPunct="0">
                <a:spcBef>
                  <a:spcPct val="20000"/>
                </a:spcBef>
                <a:buClr>
                  <a:srgbClr val="009661"/>
                </a:buClr>
                <a:buFont typeface="Arial" charset="0"/>
                <a:buChar char="–"/>
                <a:defRPr sz="2800">
                  <a:solidFill>
                    <a:schemeClr val="tx1"/>
                  </a:solidFill>
                  <a:latin typeface="Arial Narrow" pitchFamily="34" charset="0"/>
                </a:defRPr>
              </a:lvl2pPr>
              <a:lvl3pPr marL="1143000" indent="-228600" algn="l" eaLnBrk="0" hangingPunct="0">
                <a:spcBef>
                  <a:spcPct val="20000"/>
                </a:spcBef>
                <a:buClr>
                  <a:srgbClr val="009661"/>
                </a:buClr>
                <a:buFont typeface="Arial" charset="0"/>
                <a:buChar char="•"/>
                <a:defRPr sz="2400">
                  <a:solidFill>
                    <a:schemeClr val="tx1"/>
                  </a:solidFill>
                  <a:latin typeface="Arial Narrow" pitchFamily="34" charset="0"/>
                </a:defRPr>
              </a:lvl3pPr>
              <a:lvl4pPr marL="1600200" indent="-228600" algn="l" eaLnBrk="0" hangingPunct="0">
                <a:spcBef>
                  <a:spcPct val="20000"/>
                </a:spcBef>
                <a:buClr>
                  <a:srgbClr val="009661"/>
                </a:buClr>
                <a:defRPr sz="2000">
                  <a:solidFill>
                    <a:schemeClr val="tx1"/>
                  </a:solidFill>
                  <a:latin typeface="Arial Narrow" pitchFamily="34" charset="0"/>
                </a:defRPr>
              </a:lvl4pPr>
              <a:lvl5pPr marL="2057400" indent="-228600" algn="l" eaLnBrk="0" hangingPunct="0">
                <a:spcBef>
                  <a:spcPct val="20000"/>
                </a:spcBef>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Arial Narrow" pitchFamily="34" charset="0"/>
                </a:defRPr>
              </a:lvl9pPr>
            </a:lstStyle>
            <a:p>
              <a:pPr algn="ctr" eaLnBrk="1" hangingPunct="1">
                <a:spcBef>
                  <a:spcPct val="0"/>
                </a:spcBef>
                <a:buClrTx/>
                <a:buFontTx/>
                <a:buNone/>
              </a:pPr>
              <a:r>
                <a:rPr lang="en-GB" altLang="en-US" sz="1800" i="1">
                  <a:solidFill>
                    <a:srgbClr val="FFFFFF"/>
                  </a:solidFill>
                  <a:latin typeface="Calibri" pitchFamily="34" charset="0"/>
                </a:rPr>
                <a:t>Process evaluation</a:t>
              </a:r>
            </a:p>
          </p:txBody>
        </p:sp>
        <p:sp>
          <p:nvSpPr>
            <p:cNvPr id="2" name="TextBox 1"/>
            <p:cNvSpPr txBox="1"/>
            <p:nvPr/>
          </p:nvSpPr>
          <p:spPr>
            <a:xfrm>
              <a:off x="3975894" y="2638352"/>
              <a:ext cx="1724025" cy="461665"/>
            </a:xfrm>
            <a:prstGeom prst="rect">
              <a:avLst/>
            </a:prstGeom>
            <a:noFill/>
          </p:spPr>
          <p:txBody>
            <a:bodyPr wrap="square" rtlCol="0">
              <a:spAutoFit/>
            </a:bodyPr>
            <a:lstStyle/>
            <a:p>
              <a:r>
                <a:rPr lang="en-GB" sz="2400" b="1" u="sng" dirty="0"/>
                <a:t>Foundation</a:t>
              </a:r>
            </a:p>
          </p:txBody>
        </p:sp>
        <p:sp>
          <p:nvSpPr>
            <p:cNvPr id="4" name="TextBox 3"/>
            <p:cNvSpPr txBox="1"/>
            <p:nvPr/>
          </p:nvSpPr>
          <p:spPr>
            <a:xfrm>
              <a:off x="6236099" y="3847481"/>
              <a:ext cx="1231924" cy="461665"/>
            </a:xfrm>
            <a:prstGeom prst="rect">
              <a:avLst/>
            </a:prstGeom>
            <a:noFill/>
          </p:spPr>
          <p:txBody>
            <a:bodyPr wrap="square" rtlCol="0">
              <a:spAutoFit/>
            </a:bodyPr>
            <a:lstStyle/>
            <a:p>
              <a:r>
                <a:rPr lang="en-GB" sz="2400" b="1" u="sng" dirty="0"/>
                <a:t>Analyse</a:t>
              </a:r>
            </a:p>
          </p:txBody>
        </p:sp>
        <p:sp>
          <p:nvSpPr>
            <p:cNvPr id="5" name="TextBox 4"/>
            <p:cNvSpPr txBox="1"/>
            <p:nvPr/>
          </p:nvSpPr>
          <p:spPr>
            <a:xfrm>
              <a:off x="4920074" y="5722608"/>
              <a:ext cx="1295401" cy="738664"/>
            </a:xfrm>
            <a:prstGeom prst="rect">
              <a:avLst/>
            </a:prstGeom>
            <a:noFill/>
          </p:spPr>
          <p:txBody>
            <a:bodyPr wrap="square" rtlCol="0">
              <a:spAutoFit/>
            </a:bodyPr>
            <a:lstStyle/>
            <a:p>
              <a:r>
                <a:rPr lang="en-GB" sz="2400" b="1" u="sng" dirty="0"/>
                <a:t>Focus</a:t>
              </a:r>
            </a:p>
            <a:p>
              <a:endParaRPr lang="en-GB" b="1" u="sng" dirty="0"/>
            </a:p>
          </p:txBody>
        </p:sp>
        <p:sp>
          <p:nvSpPr>
            <p:cNvPr id="6" name="TextBox 5"/>
            <p:cNvSpPr txBox="1"/>
            <p:nvPr/>
          </p:nvSpPr>
          <p:spPr>
            <a:xfrm>
              <a:off x="1901032" y="5143823"/>
              <a:ext cx="1080120" cy="461665"/>
            </a:xfrm>
            <a:prstGeom prst="rect">
              <a:avLst/>
            </a:prstGeom>
            <a:noFill/>
          </p:spPr>
          <p:txBody>
            <a:bodyPr wrap="square" rtlCol="0">
              <a:spAutoFit/>
            </a:bodyPr>
            <a:lstStyle/>
            <a:p>
              <a:r>
                <a:rPr lang="en-GB" sz="2400" b="1" u="sng" dirty="0"/>
                <a:t>Act</a:t>
              </a:r>
            </a:p>
          </p:txBody>
        </p:sp>
        <p:sp>
          <p:nvSpPr>
            <p:cNvPr id="7" name="TextBox 6"/>
            <p:cNvSpPr txBox="1"/>
            <p:nvPr/>
          </p:nvSpPr>
          <p:spPr>
            <a:xfrm>
              <a:off x="1703952" y="2957027"/>
              <a:ext cx="1339850" cy="461665"/>
            </a:xfrm>
            <a:prstGeom prst="rect">
              <a:avLst/>
            </a:prstGeom>
            <a:noFill/>
          </p:spPr>
          <p:txBody>
            <a:bodyPr wrap="square" rtlCol="0">
              <a:spAutoFit/>
            </a:bodyPr>
            <a:lstStyle/>
            <a:p>
              <a:r>
                <a:rPr lang="en-GB" sz="2400" b="1" u="sng" dirty="0"/>
                <a:t>Evaluate</a:t>
              </a:r>
            </a:p>
          </p:txBody>
        </p:sp>
      </p:grpSp>
    </p:spTree>
    <p:extLst>
      <p:ext uri="{BB962C8B-B14F-4D97-AF65-F5344CB8AC3E}">
        <p14:creationId xmlns:p14="http://schemas.microsoft.com/office/powerpoint/2010/main" val="283959904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spc="-30" dirty="0">
                <a:solidFill>
                  <a:srgbClr val="A7052C"/>
                </a:solidFill>
                <a:latin typeface="Arial" panose="020B0604020202020204" pitchFamily="34" charset="0"/>
                <a:ea typeface="Arial" panose="020B0604020202020204" pitchFamily="34" charset="0"/>
              </a:rPr>
              <a:t>Safety Climate Tool</a:t>
            </a:r>
            <a:endParaRPr lang="en-GB" dirty="0"/>
          </a:p>
        </p:txBody>
      </p:sp>
      <p:sp>
        <p:nvSpPr>
          <p:cNvPr id="5" name="Subtitle 4"/>
          <p:cNvSpPr>
            <a:spLocks noGrp="1"/>
          </p:cNvSpPr>
          <p:nvPr>
            <p:ph type="subTitle" idx="1"/>
          </p:nvPr>
        </p:nvSpPr>
        <p:spPr/>
        <p:txBody>
          <a:bodyPr/>
          <a:lstStyle/>
          <a:p>
            <a:r>
              <a:rPr lang="en-GB" dirty="0">
                <a:solidFill>
                  <a:schemeClr val="tx1"/>
                </a:solidFill>
                <a:latin typeface="Arial" panose="020B0604020202020204" pitchFamily="34" charset="0"/>
                <a:cs typeface="Arial" panose="020B0604020202020204" pitchFamily="34" charset="0"/>
              </a:rPr>
              <a:t>What it is and what it does</a:t>
            </a:r>
          </a:p>
        </p:txBody>
      </p:sp>
    </p:spTree>
    <p:extLst>
      <p:ext uri="{BB962C8B-B14F-4D97-AF65-F5344CB8AC3E}">
        <p14:creationId xmlns:p14="http://schemas.microsoft.com/office/powerpoint/2010/main" val="160246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a:solidFill>
                  <a:srgbClr val="A7052C"/>
                </a:solidFill>
                <a:latin typeface="Arial" panose="020B0604020202020204" pitchFamily="34" charset="0"/>
                <a:ea typeface="Arial" panose="020B0604020202020204" pitchFamily="34" charset="0"/>
              </a:rPr>
              <a:t>Safety Climate Tool Factors</a:t>
            </a:r>
            <a:endParaRPr lang="en-GB"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87524" y="1412388"/>
            <a:ext cx="8568952" cy="53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0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51" y="188640"/>
            <a:ext cx="7511459" cy="1045107"/>
          </a:xfrm>
        </p:spPr>
        <p:txBody>
          <a:bodyPr>
            <a:noAutofit/>
          </a:bodyPr>
          <a:lstStyle/>
          <a:p>
            <a:r>
              <a:rPr lang="en-GB" b="1" dirty="0">
                <a:solidFill>
                  <a:srgbClr val="A7052C"/>
                </a:solidFill>
                <a:latin typeface="Arial" panose="020B0604020202020204" pitchFamily="34" charset="0"/>
                <a:ea typeface="Arial" panose="020B0604020202020204" pitchFamily="34" charset="0"/>
              </a:rPr>
              <a:t>Reported benefits from measuring safety climate</a:t>
            </a:r>
            <a:r>
              <a:rPr lang="en-GB" altLang="en-US" dirty="0">
                <a:latin typeface="+mn-lt"/>
              </a:rPr>
              <a:t> </a:t>
            </a:r>
            <a:endParaRPr lang="en-GB" dirty="0">
              <a:latin typeface="+mn-lt"/>
            </a:endParaRPr>
          </a:p>
        </p:txBody>
      </p:sp>
      <p:sp>
        <p:nvSpPr>
          <p:cNvPr id="3" name="Content Placeholder 2"/>
          <p:cNvSpPr>
            <a:spLocks noGrp="1"/>
          </p:cNvSpPr>
          <p:nvPr>
            <p:ph idx="4294967295"/>
          </p:nvPr>
        </p:nvSpPr>
        <p:spPr>
          <a:xfrm>
            <a:off x="358960" y="1700808"/>
            <a:ext cx="8532440" cy="4935115"/>
          </a:xfrm>
        </p:spPr>
        <p:txBody>
          <a:bodyPr>
            <a:noAutofit/>
          </a:bodyPr>
          <a:lstStyle/>
          <a:p>
            <a:pPr marL="0" lvl="0" indent="0" eaLnBrk="0" fontAlgn="base" hangingPunct="0">
              <a:spcAft>
                <a:spcPct val="0"/>
              </a:spcAft>
              <a:buClr>
                <a:srgbClr val="00BEA4"/>
              </a:buClr>
              <a:buSzPct val="130000"/>
              <a:buNone/>
            </a:pPr>
            <a:r>
              <a:rPr lang="en-GB" sz="2800" b="1" dirty="0">
                <a:solidFill>
                  <a:srgbClr val="A7052C"/>
                </a:solidFill>
                <a:latin typeface="Arial" panose="020B0604020202020204" pitchFamily="34" charset="0"/>
                <a:ea typeface="Arial" panose="020B0604020202020204" pitchFamily="34" charset="0"/>
                <a:cs typeface="Arial" panose="020B0604020202020204" pitchFamily="34" charset="0"/>
              </a:rPr>
              <a:t>Reduced accident rates</a:t>
            </a:r>
            <a:endParaRPr lang="en-GB" altLang="en-US" sz="2800" kern="0" dirty="0">
              <a:solidFill>
                <a:srgbClr val="FF0000"/>
              </a:solidFill>
              <a:latin typeface="Arial" panose="020B0604020202020204" pitchFamily="34" charset="0"/>
              <a:cs typeface="Arial" panose="020B0604020202020204" pitchFamily="34" charset="0"/>
            </a:endParaRPr>
          </a:p>
          <a:p>
            <a:pPr marL="0" lvl="0" indent="0" eaLnBrk="0" fontAlgn="base" hangingPunct="0">
              <a:spcBef>
                <a:spcPct val="20000"/>
              </a:spcBef>
              <a:spcAft>
                <a:spcPct val="0"/>
              </a:spcAft>
              <a:buClr>
                <a:srgbClr val="FFFFFF"/>
              </a:buClr>
              <a:buSzPct val="130000"/>
              <a:buNone/>
            </a:pPr>
            <a:r>
              <a:rPr lang="en-GB" altLang="en-US" sz="2800" kern="0" dirty="0">
                <a:solidFill>
                  <a:srgbClr val="000000"/>
                </a:solidFill>
                <a:latin typeface="Arial" panose="020B0604020202020204" pitchFamily="34" charset="0"/>
                <a:cs typeface="Arial" panose="020B0604020202020204" pitchFamily="34" charset="0"/>
              </a:rPr>
              <a:t>An international food manufacturer saw a sustained decline in accident rates, with averages per month reducing from 7.7 to 3.2 over a six year period.</a:t>
            </a:r>
          </a:p>
          <a:p>
            <a:pPr marL="0" lvl="0" indent="0" eaLnBrk="0" fontAlgn="base" hangingPunct="0">
              <a:spcBef>
                <a:spcPct val="20000"/>
              </a:spcBef>
              <a:spcAft>
                <a:spcPct val="0"/>
              </a:spcAft>
              <a:buClr>
                <a:srgbClr val="FFFFFF"/>
              </a:buClr>
              <a:buSzPct val="130000"/>
              <a:buNone/>
            </a:pPr>
            <a:endParaRPr lang="en-GB" altLang="en-US" sz="28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00BEA4"/>
              </a:buClr>
              <a:buSzPct val="130000"/>
              <a:buNone/>
            </a:pPr>
            <a:r>
              <a:rPr lang="en-GB" sz="2800" b="1" dirty="0">
                <a:solidFill>
                  <a:srgbClr val="A7052C"/>
                </a:solidFill>
                <a:latin typeface="Arial" panose="020B0604020202020204" pitchFamily="34" charset="0"/>
                <a:ea typeface="Arial" panose="020B0604020202020204" pitchFamily="34" charset="0"/>
                <a:cs typeface="Arial" panose="020B0604020202020204" pitchFamily="34" charset="0"/>
              </a:rPr>
              <a:t>Increased productivity</a:t>
            </a:r>
            <a:endParaRPr lang="en-GB" altLang="en-US" sz="2800" b="1" kern="0" dirty="0">
              <a:solidFill>
                <a:srgbClr val="FF0000"/>
              </a:solidFill>
              <a:latin typeface="Arial" panose="020B0604020202020204" pitchFamily="34" charset="0"/>
              <a:cs typeface="Arial" panose="020B0604020202020204" pitchFamily="34" charset="0"/>
            </a:endParaRPr>
          </a:p>
          <a:p>
            <a:pPr marL="0" lvl="0" indent="0" eaLnBrk="0" fontAlgn="base" hangingPunct="0">
              <a:spcBef>
                <a:spcPct val="20000"/>
              </a:spcBef>
              <a:spcAft>
                <a:spcPct val="0"/>
              </a:spcAft>
              <a:buClr>
                <a:srgbClr val="FFFFFF"/>
              </a:buClr>
              <a:buSzPct val="130000"/>
              <a:buNone/>
            </a:pPr>
            <a:r>
              <a:rPr lang="en-GB" altLang="en-US" sz="2800" kern="0" dirty="0">
                <a:solidFill>
                  <a:srgbClr val="000000"/>
                </a:solidFill>
                <a:latin typeface="Arial" panose="020B0604020202020204" pitchFamily="34" charset="0"/>
                <a:cs typeface="Arial" panose="020B0604020202020204" pitchFamily="34" charset="0"/>
              </a:rPr>
              <a:t>For the first time in their 108- year history, a global mining company saw none of its 200 full time employees or 100 contractors miss work due to a work-related injury.</a:t>
            </a:r>
          </a:p>
          <a:p>
            <a:pPr marL="342900" lvl="0" indent="-342900" eaLnBrk="0" fontAlgn="base" hangingPunct="0">
              <a:spcBef>
                <a:spcPct val="20000"/>
              </a:spcBef>
              <a:spcAft>
                <a:spcPct val="0"/>
              </a:spcAft>
              <a:buClr>
                <a:srgbClr val="00BEA4"/>
              </a:buClr>
              <a:buSzPct val="130000"/>
              <a:buFontTx/>
              <a:buChar char="•"/>
            </a:pPr>
            <a:endParaRPr lang="en-GB" altLang="en-US" sz="3200" b="1" kern="0" dirty="0">
              <a:solidFill>
                <a:srgbClr val="000000"/>
              </a:solidFill>
            </a:endParaRPr>
          </a:p>
        </p:txBody>
      </p:sp>
    </p:spTree>
    <p:extLst>
      <p:ext uri="{BB962C8B-B14F-4D97-AF65-F5344CB8AC3E}">
        <p14:creationId xmlns:p14="http://schemas.microsoft.com/office/powerpoint/2010/main" val="1378822485"/>
      </p:ext>
    </p:extLst>
  </p:cSld>
  <p:clrMapOvr>
    <a:masterClrMapping/>
  </p:clrMapOvr>
  <mc:AlternateContent xmlns:mc="http://schemas.openxmlformats.org/markup-compatibility/2006" xmlns:p14="http://schemas.microsoft.com/office/powerpoint/2010/main">
    <mc:Choice Requires="p14">
      <p:transition spd="slow" p14:dur="2000" advTm="15848"/>
    </mc:Choice>
    <mc:Fallback xmlns="">
      <p:transition spd="slow" advTm="158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08" y="188640"/>
            <a:ext cx="7373236" cy="1034473"/>
          </a:xfrm>
        </p:spPr>
        <p:txBody>
          <a:bodyPr>
            <a:normAutofit fontScale="90000"/>
          </a:bodyPr>
          <a:lstStyle/>
          <a:p>
            <a:r>
              <a:rPr lang="en-GB" b="1" dirty="0">
                <a:solidFill>
                  <a:srgbClr val="A7052C"/>
                </a:solidFill>
                <a:latin typeface="Arial" panose="020B0604020202020204" pitchFamily="34" charset="0"/>
                <a:ea typeface="Arial" panose="020B0604020202020204" pitchFamily="34" charset="0"/>
              </a:rPr>
              <a:t>Other benefits from using the SCT</a:t>
            </a:r>
            <a:endParaRPr lang="en-GB" dirty="0"/>
          </a:p>
        </p:txBody>
      </p:sp>
      <p:sp>
        <p:nvSpPr>
          <p:cNvPr id="3" name="Content Placeholder 2"/>
          <p:cNvSpPr>
            <a:spLocks noGrp="1"/>
          </p:cNvSpPr>
          <p:nvPr>
            <p:ph idx="4294967295"/>
          </p:nvPr>
        </p:nvSpPr>
        <p:spPr>
          <a:xfrm>
            <a:off x="481162" y="1772816"/>
            <a:ext cx="8352928" cy="4741863"/>
          </a:xfrm>
        </p:spPr>
        <p:txBody>
          <a:bodyPr>
            <a:normAutofit/>
          </a:bodyPr>
          <a:lstStyle/>
          <a:p>
            <a:pPr marL="0" lvl="0" indent="0" eaLnBrk="0" fontAlgn="base" hangingPunct="0">
              <a:spcAft>
                <a:spcPct val="0"/>
              </a:spcAft>
              <a:buClr>
                <a:srgbClr val="00BEA4"/>
              </a:buClr>
              <a:buSzPct val="130000"/>
              <a:buNone/>
            </a:pPr>
            <a:r>
              <a:rPr lang="en-GB" sz="3000" b="1" dirty="0">
                <a:solidFill>
                  <a:srgbClr val="A7052C"/>
                </a:solidFill>
                <a:latin typeface="Arial" panose="020B0604020202020204" pitchFamily="34" charset="0"/>
                <a:ea typeface="Arial" panose="020B0604020202020204" pitchFamily="34" charset="0"/>
                <a:cs typeface="Arial" panose="020B0604020202020204" pitchFamily="34" charset="0"/>
              </a:rPr>
              <a:t>Better communication across all staff levels</a:t>
            </a:r>
            <a:endParaRPr lang="en-GB" altLang="en-US" sz="3000" b="1" kern="0" dirty="0">
              <a:solidFill>
                <a:srgbClr val="FF0000"/>
              </a:solidFill>
              <a:latin typeface="Arial" panose="020B0604020202020204" pitchFamily="34" charset="0"/>
              <a:cs typeface="Arial" panose="020B0604020202020204" pitchFamily="34" charset="0"/>
            </a:endParaRPr>
          </a:p>
          <a:p>
            <a:pPr marL="0" lvl="0" indent="0" algn="ctr" eaLnBrk="0" fontAlgn="base" hangingPunct="0">
              <a:spcBef>
                <a:spcPct val="20000"/>
              </a:spcBef>
              <a:spcAft>
                <a:spcPct val="0"/>
              </a:spcAft>
              <a:buClr>
                <a:srgbClr val="FFFFFF"/>
              </a:buClr>
              <a:buSzPct val="130000"/>
              <a:buNone/>
            </a:pPr>
            <a:endParaRPr lang="en-GB" altLang="en-US" sz="2800" kern="0" dirty="0">
              <a:solidFill>
                <a:srgbClr val="000000"/>
              </a:solidFill>
              <a:latin typeface="Arial" panose="020B0604020202020204" pitchFamily="34" charset="0"/>
              <a:cs typeface="Arial" panose="020B0604020202020204" pitchFamily="34" charset="0"/>
            </a:endParaRPr>
          </a:p>
          <a:p>
            <a:pPr marL="0" lvl="0" indent="0" eaLnBrk="0" fontAlgn="base" hangingPunct="0">
              <a:spcBef>
                <a:spcPct val="20000"/>
              </a:spcBef>
              <a:spcAft>
                <a:spcPct val="0"/>
              </a:spcAft>
              <a:buClr>
                <a:srgbClr val="FFFFFF"/>
              </a:buClr>
              <a:buSzPct val="130000"/>
              <a:buNone/>
            </a:pPr>
            <a:r>
              <a:rPr lang="en-GB" altLang="en-US" sz="2400" kern="0" dirty="0">
                <a:solidFill>
                  <a:srgbClr val="000000"/>
                </a:solidFill>
                <a:latin typeface="Arial" panose="020B0604020202020204" pitchFamily="34" charset="0"/>
                <a:cs typeface="Arial" panose="020B0604020202020204" pitchFamily="34" charset="0"/>
              </a:rPr>
              <a:t>“</a:t>
            </a:r>
            <a:r>
              <a:rPr lang="en-GB" altLang="en-US" sz="2400" i="1" kern="0" dirty="0">
                <a:solidFill>
                  <a:srgbClr val="000000"/>
                </a:solidFill>
                <a:latin typeface="Arial" panose="020B0604020202020204" pitchFamily="34" charset="0"/>
                <a:cs typeface="Arial" panose="020B0604020202020204" pitchFamily="34" charset="0"/>
              </a:rPr>
              <a:t>The SCT was invaluable to us. Too much time is spent discussing both culture and leading indicators in vague and imprecise ways - prejudice not evidence.” </a:t>
            </a:r>
          </a:p>
          <a:p>
            <a:pPr marL="0" lvl="0" indent="0" eaLnBrk="0" fontAlgn="base" hangingPunct="0">
              <a:spcBef>
                <a:spcPct val="20000"/>
              </a:spcBef>
              <a:spcAft>
                <a:spcPct val="0"/>
              </a:spcAft>
              <a:buClr>
                <a:srgbClr val="FFFFFF"/>
              </a:buClr>
              <a:buSzPct val="130000"/>
              <a:buNone/>
            </a:pPr>
            <a:r>
              <a:rPr lang="en-GB" altLang="en-US" sz="2400" i="1" kern="0" dirty="0">
                <a:solidFill>
                  <a:srgbClr val="000000"/>
                </a:solidFill>
                <a:latin typeface="Arial" panose="020B0604020202020204" pitchFamily="34" charset="0"/>
                <a:cs typeface="Arial" panose="020B0604020202020204" pitchFamily="34" charset="0"/>
              </a:rPr>
              <a:t>				</a:t>
            </a:r>
            <a:r>
              <a:rPr lang="en-GB" altLang="en-US" sz="2400" kern="0" dirty="0">
                <a:solidFill>
                  <a:srgbClr val="000000"/>
                </a:solidFill>
                <a:latin typeface="Arial" panose="020B0604020202020204" pitchFamily="34" charset="0"/>
                <a:cs typeface="Arial" panose="020B0604020202020204" pitchFamily="34" charset="0"/>
              </a:rPr>
              <a:t>Olympic Delivery Authority, 						London 2012</a:t>
            </a:r>
          </a:p>
          <a:p>
            <a:endParaRPr lang="en-GB" dirty="0"/>
          </a:p>
        </p:txBody>
      </p:sp>
    </p:spTree>
    <p:extLst>
      <p:ext uri="{BB962C8B-B14F-4D97-AF65-F5344CB8AC3E}">
        <p14:creationId xmlns:p14="http://schemas.microsoft.com/office/powerpoint/2010/main" val="65083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A7052C"/>
                </a:solidFill>
                <a:latin typeface="Arial" panose="020B0604020202020204" pitchFamily="34" charset="0"/>
                <a:ea typeface="Arial" panose="020B0604020202020204" pitchFamily="34" charset="0"/>
              </a:rPr>
              <a:t>Testimonials</a:t>
            </a:r>
            <a:endParaRPr lang="en-GB" dirty="0"/>
          </a:p>
        </p:txBody>
      </p:sp>
      <p:sp>
        <p:nvSpPr>
          <p:cNvPr id="3" name="Rectangle 2"/>
          <p:cNvSpPr/>
          <p:nvPr/>
        </p:nvSpPr>
        <p:spPr>
          <a:xfrm>
            <a:off x="575556" y="1700808"/>
            <a:ext cx="7992888" cy="5262979"/>
          </a:xfrm>
          <a:prstGeom prst="rect">
            <a:avLst/>
          </a:prstGeom>
        </p:spPr>
        <p:txBody>
          <a:bodyPr wrap="square">
            <a:spAutoFit/>
          </a:bodyPr>
          <a:lstStyle/>
          <a:p>
            <a:r>
              <a:rPr lang="en-GB" sz="3000" b="1" dirty="0">
                <a:solidFill>
                  <a:srgbClr val="A7052C"/>
                </a:solidFill>
                <a:latin typeface="Arial" panose="020B0604020202020204" pitchFamily="34" charset="0"/>
                <a:ea typeface="Arial" panose="020B0604020202020204" pitchFamily="34" charset="0"/>
                <a:cs typeface="Arial" panose="020B0604020202020204" pitchFamily="34" charset="0"/>
              </a:rPr>
              <a:t>Ford Motor Company Ltd</a:t>
            </a:r>
          </a:p>
          <a:p>
            <a:endParaRPr lang="en-GB" sz="24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"We have a very good safety record in Ford, however it's easy to get complacent. This survey allowed us to get a level of insight and understanding not previously available. In particular we started to get to know how our people 'feel' about our commitment to safety and build a response that will further improve our safety record. Be prepared for honest and sometimes difficult messages, but it's worth the journey!"</a:t>
            </a:r>
          </a:p>
          <a:p>
            <a:endParaRPr lang="en-GB" sz="2400" dirty="0">
              <a:latin typeface="Arial" panose="020B0604020202020204" pitchFamily="34" charset="0"/>
              <a:cs typeface="Arial" panose="020B0604020202020204" pitchFamily="34" charset="0"/>
            </a:endParaRPr>
          </a:p>
          <a:p>
            <a:pPr algn="r"/>
            <a:r>
              <a:rPr lang="en-GB" sz="2400" dirty="0">
                <a:latin typeface="Arial" panose="020B0604020202020204" pitchFamily="34" charset="0"/>
                <a:cs typeface="Arial" panose="020B0604020202020204" pitchFamily="34" charset="0"/>
              </a:rPr>
              <a:t>Rob </a:t>
            </a:r>
            <a:r>
              <a:rPr lang="en-GB" sz="2400" dirty="0" err="1">
                <a:latin typeface="Arial" panose="020B0604020202020204" pitchFamily="34" charset="0"/>
                <a:cs typeface="Arial" panose="020B0604020202020204" pitchFamily="34" charset="0"/>
              </a:rPr>
              <a:t>Ardley</a:t>
            </a:r>
            <a:r>
              <a:rPr lang="en-GB" sz="2400" dirty="0">
                <a:latin typeface="Arial" panose="020B0604020202020204" pitchFamily="34" charset="0"/>
                <a:cs typeface="Arial" panose="020B0604020202020204" pitchFamily="34" charset="0"/>
              </a:rPr>
              <a:t>, Human Resources Manager, </a:t>
            </a:r>
          </a:p>
          <a:p>
            <a:pPr algn="r"/>
            <a:r>
              <a:rPr lang="en-GB" sz="2400" dirty="0">
                <a:latin typeface="Arial" panose="020B0604020202020204" pitchFamily="34" charset="0"/>
                <a:cs typeface="Arial" panose="020B0604020202020204" pitchFamily="34" charset="0"/>
              </a:rPr>
              <a:t>Ford Southampton</a:t>
            </a:r>
          </a:p>
          <a:p>
            <a:r>
              <a:rPr lang="en-GB" dirty="0"/>
              <a:t> </a:t>
            </a:r>
          </a:p>
        </p:txBody>
      </p:sp>
    </p:spTree>
    <p:extLst>
      <p:ext uri="{BB962C8B-B14F-4D97-AF65-F5344CB8AC3E}">
        <p14:creationId xmlns:p14="http://schemas.microsoft.com/office/powerpoint/2010/main" val="204413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A7052C"/>
                </a:solidFill>
                <a:latin typeface="Arial" panose="020B0604020202020204" pitchFamily="34" charset="0"/>
                <a:ea typeface="Arial" panose="020B0604020202020204" pitchFamily="34" charset="0"/>
              </a:rPr>
              <a:t>Testimonials</a:t>
            </a:r>
            <a:endParaRPr lang="en-GB" dirty="0"/>
          </a:p>
        </p:txBody>
      </p:sp>
      <p:sp>
        <p:nvSpPr>
          <p:cNvPr id="3" name="Rectangle 2"/>
          <p:cNvSpPr/>
          <p:nvPr/>
        </p:nvSpPr>
        <p:spPr>
          <a:xfrm>
            <a:off x="287524" y="1417638"/>
            <a:ext cx="8568952" cy="5078313"/>
          </a:xfrm>
          <a:prstGeom prst="rect">
            <a:avLst/>
          </a:prstGeom>
        </p:spPr>
        <p:txBody>
          <a:bodyPr wrap="square">
            <a:spAutoFit/>
          </a:bodyPr>
          <a:lstStyle/>
          <a:p>
            <a:r>
              <a:rPr lang="en-GB" b="1" dirty="0">
                <a:solidFill>
                  <a:srgbClr val="A7052C"/>
                </a:solidFill>
                <a:latin typeface="Arial" panose="020B0604020202020204" pitchFamily="34" charset="0"/>
                <a:ea typeface="Arial" panose="020B0604020202020204" pitchFamily="34" charset="0"/>
                <a:cs typeface="Arial" panose="020B0604020202020204" pitchFamily="34" charset="0"/>
              </a:rPr>
              <a:t>Nestle PTC</a:t>
            </a:r>
            <a:br>
              <a:rPr lang="en-GB" i="1" dirty="0"/>
            </a:br>
            <a:r>
              <a:rPr lang="en-GB" i="1" dirty="0"/>
              <a:t> </a:t>
            </a:r>
            <a:r>
              <a:rPr lang="en-GB" i="1" dirty="0">
                <a:latin typeface="Arial" panose="020B0604020202020204" pitchFamily="34" charset="0"/>
                <a:cs typeface="Arial" panose="020B0604020202020204" pitchFamily="34" charset="0"/>
              </a:rPr>
              <a:t>“Obviously our aim is for Nestle PTC York to maintain its excellent safety record. We have chosen HSL as a strategic partner to help us in maintaining and enhancing our safety culture. Understanding the current safety culture is another step along our Safety Roadmap and HSL’s Safety Climate Tool will allow us to involve our people in maintaining and achieving world class health and safety excellence”</a:t>
            </a:r>
          </a:p>
          <a:p>
            <a:pPr algn="r"/>
            <a:r>
              <a:rPr lang="en-GB" dirty="0">
                <a:latin typeface="Arial" panose="020B0604020202020204" pitchFamily="34" charset="0"/>
                <a:cs typeface="Arial" panose="020B0604020202020204" pitchFamily="34" charset="0"/>
              </a:rPr>
              <a:t>Kev Smith, Safety Manager at Nestle PTC</a:t>
            </a:r>
          </a:p>
          <a:p>
            <a:r>
              <a:rPr lang="en-GB" dirty="0">
                <a:latin typeface="Arial" panose="020B0604020202020204" pitchFamily="34" charset="0"/>
                <a:cs typeface="Arial" panose="020B0604020202020204" pitchFamily="34" charset="0"/>
              </a:rPr>
              <a:t> </a:t>
            </a:r>
          </a:p>
          <a:p>
            <a:r>
              <a:rPr lang="en-GB" b="1" dirty="0">
                <a:solidFill>
                  <a:srgbClr val="A7052C"/>
                </a:solidFill>
                <a:latin typeface="Arial" panose="020B0604020202020204" pitchFamily="34" charset="0"/>
                <a:ea typeface="Arial" panose="020B0604020202020204" pitchFamily="34" charset="0"/>
                <a:cs typeface="Arial" panose="020B0604020202020204" pitchFamily="34" charset="0"/>
              </a:rPr>
              <a:t>Burton’s Foods</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“HSL’s Safety Climate Tool has provided us with useful data that allows us to understand our current safety climate and identify the areas of our business that we should target in order to make long-term, sustainable improvements.  This data also provides us with an important baseline by which we can measure the effectiveness of our improvement projects, not only on our safety culture, but also on our accident rates” </a:t>
            </a:r>
          </a:p>
          <a:p>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Dan Bowles, Health and Safety Manager, Burton’s Foods</a:t>
            </a:r>
          </a:p>
        </p:txBody>
      </p:sp>
    </p:spTree>
    <p:extLst>
      <p:ext uri="{BB962C8B-B14F-4D97-AF65-F5344CB8AC3E}">
        <p14:creationId xmlns:p14="http://schemas.microsoft.com/office/powerpoint/2010/main" val="46869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A7052C"/>
                </a:solidFill>
                <a:latin typeface="Arial" panose="020B0604020202020204" pitchFamily="34" charset="0"/>
                <a:ea typeface="Arial" panose="020B0604020202020204" pitchFamily="34" charset="0"/>
              </a:rPr>
              <a:t>Open questions</a:t>
            </a:r>
            <a:endParaRPr lang="en-GB"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85188"/>
            <a:ext cx="7772400" cy="4832162"/>
          </a:xfrm>
        </p:spPr>
      </p:pic>
    </p:spTree>
    <p:extLst>
      <p:ext uri="{BB962C8B-B14F-4D97-AF65-F5344CB8AC3E}">
        <p14:creationId xmlns:p14="http://schemas.microsoft.com/office/powerpoint/2010/main" val="2979738525"/>
      </p:ext>
    </p:extLst>
  </p:cSld>
  <p:clrMapOvr>
    <a:masterClrMapping/>
  </p:clrMapOvr>
  <p:transition spd="slow" advClick="0" advTm="2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A7052C"/>
                </a:solidFill>
                <a:latin typeface="Arial" panose="020B0604020202020204" pitchFamily="34" charset="0"/>
                <a:ea typeface="Arial" panose="020B0604020202020204" pitchFamily="34" charset="0"/>
              </a:rPr>
              <a:t>Taking the temperature</a:t>
            </a:r>
            <a:endParaRPr lang="en-GB"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898"/>
          <a:stretch/>
        </p:blipFill>
        <p:spPr>
          <a:xfrm>
            <a:off x="-1" y="2204864"/>
            <a:ext cx="9105004" cy="2304256"/>
          </a:xfrm>
        </p:spPr>
      </p:pic>
    </p:spTree>
    <p:extLst>
      <p:ext uri="{BB962C8B-B14F-4D97-AF65-F5344CB8AC3E}">
        <p14:creationId xmlns:p14="http://schemas.microsoft.com/office/powerpoint/2010/main" val="39841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spc="-35" dirty="0">
                <a:solidFill>
                  <a:srgbClr val="A7052C"/>
                </a:solidFill>
                <a:latin typeface="Arial" panose="020B0604020202020204" pitchFamily="34" charset="0"/>
                <a:ea typeface="Arial" panose="020B0604020202020204" pitchFamily="34" charset="0"/>
              </a:rPr>
              <a:t>Understanding our safety culture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600200"/>
            <a:ext cx="8640960" cy="499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520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5" dirty="0">
                <a:solidFill>
                  <a:srgbClr val="A7052C"/>
                </a:solidFill>
                <a:latin typeface="Arial" panose="020B0604020202020204" pitchFamily="34" charset="0"/>
                <a:ea typeface="Arial" panose="020B0604020202020204" pitchFamily="34" charset="0"/>
              </a:rPr>
              <a:t>Example SCT Auto Report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12776"/>
            <a:ext cx="5268069" cy="51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4521"/>
      </p:ext>
    </p:extLst>
  </p:cSld>
  <p:clrMapOvr>
    <a:masterClrMapping/>
  </p:clrMapOvr>
  <p:transition spd="slow" advClick="0"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0"/>
          <p:cNvSpPr>
            <a:spLocks noGrp="1" noChangeArrowheads="1"/>
          </p:cNvSpPr>
          <p:nvPr>
            <p:ph type="title"/>
          </p:nvPr>
        </p:nvSpPr>
        <p:spPr>
          <a:xfrm>
            <a:off x="0" y="386398"/>
            <a:ext cx="9144000" cy="800100"/>
          </a:xfrm>
        </p:spPr>
        <p:txBody>
          <a:bodyPr>
            <a:noAutofit/>
          </a:bodyPr>
          <a:lstStyle/>
          <a:p>
            <a:r>
              <a:rPr lang="en-GB" b="1" spc="-35" dirty="0">
                <a:solidFill>
                  <a:srgbClr val="A7052C"/>
                </a:solidFill>
                <a:latin typeface="Arial" panose="020B0604020202020204" pitchFamily="34" charset="0"/>
                <a:ea typeface="Arial" panose="020B0604020202020204" pitchFamily="34" charset="0"/>
              </a:rPr>
              <a:t>Multiple layers of defence/barriers</a:t>
            </a:r>
            <a:endParaRPr lang="en-GB" altLang="en-US" dirty="0"/>
          </a:p>
        </p:txBody>
      </p:sp>
      <p:pic>
        <p:nvPicPr>
          <p:cNvPr id="1040" name="Picture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35292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66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5" dirty="0">
                <a:solidFill>
                  <a:srgbClr val="A7052C"/>
                </a:solidFill>
                <a:latin typeface="Arial" panose="020B0604020202020204" pitchFamily="34" charset="0"/>
                <a:ea typeface="Arial" panose="020B0604020202020204" pitchFamily="34" charset="0"/>
              </a:rPr>
              <a:t>The case for change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8460721"/>
              </p:ext>
            </p:extLst>
          </p:nvPr>
        </p:nvGraphicFramePr>
        <p:xfrm>
          <a:off x="837928" y="1772816"/>
          <a:ext cx="7468144" cy="442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2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5" dirty="0">
                <a:solidFill>
                  <a:srgbClr val="A7052C"/>
                </a:solidFill>
                <a:latin typeface="Arial" panose="020B0604020202020204" pitchFamily="34" charset="0"/>
                <a:ea typeface="Arial" panose="020B0604020202020204" pitchFamily="34" charset="0"/>
              </a:rPr>
              <a:t>It is the right thing to do</a:t>
            </a:r>
            <a:endParaRPr lang="en-GB" dirty="0"/>
          </a:p>
        </p:txBody>
      </p:sp>
      <p:sp>
        <p:nvSpPr>
          <p:cNvPr id="3" name="Content Placeholder 2"/>
          <p:cNvSpPr>
            <a:spLocks noGrp="1"/>
          </p:cNvSpPr>
          <p:nvPr>
            <p:ph idx="1"/>
          </p:nvPr>
        </p:nvSpPr>
        <p:spPr>
          <a:xfrm>
            <a:off x="448526" y="1772816"/>
            <a:ext cx="7560840" cy="2808312"/>
          </a:xfrm>
        </p:spPr>
        <p:txBody>
          <a:bodyPr/>
          <a:lstStyle/>
          <a:p>
            <a:pPr lvl="0">
              <a:spcBef>
                <a:spcPts val="680"/>
              </a:spcBef>
              <a:buClr>
                <a:srgbClr val="A7052C"/>
              </a:buClr>
              <a:buSzPts val="800"/>
              <a:buFont typeface="Arial" panose="020B0604020202020204" pitchFamily="34" charset="0"/>
              <a:buChar char="■"/>
              <a:tabLst>
                <a:tab pos="300355" algn="l"/>
                <a:tab pos="301625" algn="l"/>
              </a:tabLst>
            </a:pPr>
            <a:r>
              <a:rPr lang="en-GB" sz="2800" dirty="0"/>
              <a:t>Robert 57 was killed by a moving vehicle on site</a:t>
            </a:r>
          </a:p>
          <a:p>
            <a:pPr marL="0" indent="0">
              <a:buNone/>
            </a:pPr>
            <a:endParaRPr lang="en-GB" sz="2800" dirty="0"/>
          </a:p>
          <a:p>
            <a:pPr lvl="0">
              <a:spcBef>
                <a:spcPts val="680"/>
              </a:spcBef>
              <a:buClr>
                <a:srgbClr val="A7052C"/>
              </a:buClr>
              <a:buSzPts val="800"/>
              <a:buFont typeface="Arial" panose="020B0604020202020204" pitchFamily="34" charset="0"/>
              <a:buChar char="■"/>
              <a:tabLst>
                <a:tab pos="300355" algn="l"/>
                <a:tab pos="301625" algn="l"/>
              </a:tabLst>
            </a:pPr>
            <a:r>
              <a:rPr lang="en-GB" sz="2800" dirty="0"/>
              <a:t>Luke 25 died from a fall from height</a:t>
            </a:r>
          </a:p>
          <a:p>
            <a:endParaRPr lang="en-GB" sz="2800" dirty="0"/>
          </a:p>
          <a:p>
            <a:pPr>
              <a:spcBef>
                <a:spcPts val="680"/>
              </a:spcBef>
              <a:buClr>
                <a:srgbClr val="A7052C"/>
              </a:buClr>
              <a:buSzPts val="800"/>
              <a:buFont typeface="Arial" panose="020B0604020202020204" pitchFamily="34" charset="0"/>
              <a:buChar char="■"/>
              <a:tabLst>
                <a:tab pos="300355" algn="l"/>
                <a:tab pos="301625" algn="l"/>
              </a:tabLst>
            </a:pPr>
            <a:r>
              <a:rPr lang="en-GB" sz="2800" dirty="0"/>
              <a:t>Mark 38 was killed by machinery</a:t>
            </a:r>
          </a:p>
          <a:p>
            <a:endParaRPr lang="en-GB" dirty="0"/>
          </a:p>
        </p:txBody>
      </p:sp>
    </p:spTree>
    <p:extLst>
      <p:ext uri="{BB962C8B-B14F-4D97-AF65-F5344CB8AC3E}">
        <p14:creationId xmlns:p14="http://schemas.microsoft.com/office/powerpoint/2010/main" val="420376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spc="-35" dirty="0">
                <a:solidFill>
                  <a:srgbClr val="A7052C"/>
                </a:solidFill>
                <a:latin typeface="Arial" panose="020B0604020202020204" pitchFamily="34" charset="0"/>
                <a:ea typeface="Arial" panose="020B0604020202020204" pitchFamily="34" charset="0"/>
              </a:rPr>
              <a:t>How an accident affects you, me and us</a:t>
            </a:r>
            <a:endParaRPr lang="en-GB" dirty="0"/>
          </a:p>
        </p:txBody>
      </p:sp>
      <p:sp>
        <p:nvSpPr>
          <p:cNvPr id="3" name="Content Placeholder 2"/>
          <p:cNvSpPr>
            <a:spLocks noGrp="1"/>
          </p:cNvSpPr>
          <p:nvPr>
            <p:ph idx="1"/>
          </p:nvPr>
        </p:nvSpPr>
        <p:spPr>
          <a:xfrm>
            <a:off x="432883" y="1772816"/>
            <a:ext cx="8229600" cy="4525963"/>
          </a:xfrm>
        </p:spPr>
        <p:txBody>
          <a:bodyPr>
            <a:norm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sz="2800" dirty="0"/>
              <a:t>How would we cope if our employees saw one of their colleagues get badly hurt or worse?</a:t>
            </a:r>
          </a:p>
          <a:p>
            <a:pPr lvl="0">
              <a:spcBef>
                <a:spcPts val="680"/>
              </a:spcBef>
              <a:buClr>
                <a:srgbClr val="A7052C"/>
              </a:buClr>
              <a:buSzPts val="800"/>
              <a:buFont typeface="Arial" panose="020B0604020202020204" pitchFamily="34" charset="0"/>
              <a:buChar char="■"/>
              <a:tabLst>
                <a:tab pos="300355" algn="l"/>
                <a:tab pos="301625" algn="l"/>
              </a:tabLst>
            </a:pPr>
            <a:r>
              <a:rPr lang="en-GB" sz="2800" dirty="0"/>
              <a:t>How would we feel getting in touch with the relatives or next of kin?</a:t>
            </a:r>
          </a:p>
          <a:p>
            <a:pPr lvl="0">
              <a:spcBef>
                <a:spcPts val="680"/>
              </a:spcBef>
              <a:buClr>
                <a:srgbClr val="A7052C"/>
              </a:buClr>
              <a:buSzPts val="800"/>
              <a:buFont typeface="Arial" panose="020B0604020202020204" pitchFamily="34" charset="0"/>
              <a:buChar char="■"/>
              <a:tabLst>
                <a:tab pos="300355" algn="l"/>
                <a:tab pos="301625" algn="l"/>
              </a:tabLst>
            </a:pPr>
            <a:r>
              <a:rPr lang="en-GB" sz="2800" dirty="0"/>
              <a:t>How would we feel having to deal with the Police and HSE?</a:t>
            </a:r>
          </a:p>
          <a:p>
            <a:pPr lvl="0">
              <a:spcBef>
                <a:spcPts val="680"/>
              </a:spcBef>
              <a:buClr>
                <a:srgbClr val="A7052C"/>
              </a:buClr>
              <a:buSzPts val="800"/>
              <a:buFont typeface="Arial" panose="020B0604020202020204" pitchFamily="34" charset="0"/>
              <a:buChar char="■"/>
              <a:tabLst>
                <a:tab pos="300355" algn="l"/>
                <a:tab pos="301625" algn="l"/>
              </a:tabLst>
            </a:pPr>
            <a:r>
              <a:rPr lang="en-GB" sz="2800" dirty="0"/>
              <a:t>What would it feel like for our reception staff having to field press enquiries?</a:t>
            </a:r>
          </a:p>
        </p:txBody>
      </p:sp>
    </p:spTree>
    <p:extLst>
      <p:ext uri="{BB962C8B-B14F-4D97-AF65-F5344CB8AC3E}">
        <p14:creationId xmlns:p14="http://schemas.microsoft.com/office/powerpoint/2010/main" val="227567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35" dirty="0">
                <a:solidFill>
                  <a:srgbClr val="A7052C"/>
                </a:solidFill>
                <a:latin typeface="Arial" panose="020B0604020202020204" pitchFamily="34" charset="0"/>
                <a:ea typeface="Arial" panose="020B0604020202020204" pitchFamily="34" charset="0"/>
              </a:rPr>
              <a:t>Legal cost</a:t>
            </a:r>
            <a:endParaRPr lang="en-GB" dirty="0"/>
          </a:p>
        </p:txBody>
      </p:sp>
      <p:sp>
        <p:nvSpPr>
          <p:cNvPr id="3" name="Content Placeholder 2"/>
          <p:cNvSpPr>
            <a:spLocks noGrp="1"/>
          </p:cNvSpPr>
          <p:nvPr>
            <p:ph idx="1"/>
          </p:nvPr>
        </p:nvSpPr>
        <p:spPr>
          <a:xfrm>
            <a:off x="457200" y="1772816"/>
            <a:ext cx="8229600" cy="4925144"/>
          </a:xfrm>
        </p:spPr>
        <p:txBody>
          <a:bodyPr>
            <a:norm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sz="2800" dirty="0"/>
              <a:t>Duty holders found guilty of health and safety offences in 2017/18 received fines totalling £72.6  million.</a:t>
            </a:r>
          </a:p>
          <a:p>
            <a:pPr lvl="0">
              <a:spcBef>
                <a:spcPts val="680"/>
              </a:spcBef>
              <a:buClr>
                <a:srgbClr val="A7052C"/>
              </a:buClr>
              <a:buSzPts val="800"/>
              <a:buFont typeface="Arial" panose="020B0604020202020204" pitchFamily="34" charset="0"/>
              <a:buChar char="■"/>
              <a:tabLst>
                <a:tab pos="300355" algn="l"/>
                <a:tab pos="301625" algn="l"/>
              </a:tabLst>
            </a:pPr>
            <a:r>
              <a:rPr lang="en-GB" sz="2800" dirty="0"/>
              <a:t>The average penalty per case resulting in conviction is £147,000.</a:t>
            </a:r>
          </a:p>
          <a:p>
            <a:pPr lvl="0">
              <a:spcBef>
                <a:spcPts val="680"/>
              </a:spcBef>
              <a:buClr>
                <a:srgbClr val="A7052C"/>
              </a:buClr>
              <a:buSzPts val="800"/>
              <a:buFont typeface="Arial" panose="020B0604020202020204" pitchFamily="34" charset="0"/>
              <a:buChar char="■"/>
              <a:tabLst>
                <a:tab pos="300355" algn="l"/>
                <a:tab pos="301625" algn="l"/>
              </a:tabLst>
            </a:pPr>
            <a:r>
              <a:rPr lang="en-GB" sz="2800" dirty="0"/>
              <a:t>In 2017/2018 the single largest fine was £3million and 45 cases were fined over £500,000.</a:t>
            </a:r>
          </a:p>
        </p:txBody>
      </p:sp>
    </p:spTree>
    <p:extLst>
      <p:ext uri="{BB962C8B-B14F-4D97-AF65-F5344CB8AC3E}">
        <p14:creationId xmlns:p14="http://schemas.microsoft.com/office/powerpoint/2010/main" val="144052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97276"/>
            <a:ext cx="8229600" cy="1143000"/>
          </a:xfrm>
        </p:spPr>
        <p:txBody>
          <a:bodyPr/>
          <a:lstStyle/>
          <a:p>
            <a:r>
              <a:rPr lang="en-GB" b="1" spc="-35" dirty="0">
                <a:solidFill>
                  <a:srgbClr val="A7052C"/>
                </a:solidFill>
                <a:latin typeface="Arial" panose="020B0604020202020204" pitchFamily="34" charset="0"/>
                <a:ea typeface="Arial" panose="020B0604020202020204" pitchFamily="34" charset="0"/>
              </a:rPr>
              <a:t>Business</a:t>
            </a:r>
            <a:endParaRPr lang="en-GB" dirty="0"/>
          </a:p>
        </p:txBody>
      </p:sp>
      <p:sp>
        <p:nvSpPr>
          <p:cNvPr id="5" name="Text Placeholder 4"/>
          <p:cNvSpPr>
            <a:spLocks noGrp="1"/>
          </p:cNvSpPr>
          <p:nvPr>
            <p:ph type="body" idx="1"/>
          </p:nvPr>
        </p:nvSpPr>
        <p:spPr>
          <a:xfrm>
            <a:off x="457200" y="1598008"/>
            <a:ext cx="4040188" cy="504056"/>
          </a:xfrm>
        </p:spPr>
        <p:txBody>
          <a:bodyPr>
            <a:normAutofit/>
          </a:bodyPr>
          <a:lstStyle/>
          <a:p>
            <a:r>
              <a:rPr lang="en-GB" spc="-35" dirty="0">
                <a:solidFill>
                  <a:srgbClr val="A7052C"/>
                </a:solidFill>
                <a:latin typeface="Arial" panose="020B0604020202020204" pitchFamily="34" charset="0"/>
                <a:ea typeface="Arial" panose="020B0604020202020204" pitchFamily="34" charset="0"/>
              </a:rPr>
              <a:t>Cost to the individual</a:t>
            </a:r>
            <a:endParaRPr lang="en-GB" dirty="0"/>
          </a:p>
        </p:txBody>
      </p:sp>
      <p:sp>
        <p:nvSpPr>
          <p:cNvPr id="3" name="Content Placeholder 2"/>
          <p:cNvSpPr>
            <a:spLocks noGrp="1"/>
          </p:cNvSpPr>
          <p:nvPr>
            <p:ph sz="half" idx="2"/>
          </p:nvPr>
        </p:nvSpPr>
        <p:spPr>
          <a:xfrm>
            <a:off x="457200" y="2174072"/>
            <a:ext cx="4040188" cy="3951288"/>
          </a:xfrm>
        </p:spPr>
        <p:txBody>
          <a:bodyPr>
            <a:norm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sz="2050" dirty="0"/>
              <a:t>Cost to the individual – incalculable</a:t>
            </a:r>
          </a:p>
          <a:p>
            <a:pPr lvl="0">
              <a:spcBef>
                <a:spcPts val="680"/>
              </a:spcBef>
              <a:buClr>
                <a:srgbClr val="A7052C"/>
              </a:buClr>
              <a:buSzPts val="800"/>
              <a:buFont typeface="Arial" panose="020B0604020202020204" pitchFamily="34" charset="0"/>
              <a:buChar char="■"/>
              <a:tabLst>
                <a:tab pos="300355" algn="l"/>
                <a:tab pos="301625" algn="l"/>
              </a:tabLst>
            </a:pPr>
            <a:r>
              <a:rPr lang="en-GB" sz="2050" dirty="0"/>
              <a:t>Loss of income</a:t>
            </a:r>
          </a:p>
          <a:p>
            <a:pPr lvl="0">
              <a:spcBef>
                <a:spcPts val="680"/>
              </a:spcBef>
              <a:buClr>
                <a:srgbClr val="A7052C"/>
              </a:buClr>
              <a:buSzPts val="800"/>
              <a:buFont typeface="Arial" panose="020B0604020202020204" pitchFamily="34" charset="0"/>
              <a:buChar char="■"/>
              <a:tabLst>
                <a:tab pos="300355" algn="l"/>
                <a:tab pos="301625" algn="l"/>
              </a:tabLst>
            </a:pPr>
            <a:r>
              <a:rPr lang="en-GB" sz="2050" dirty="0"/>
              <a:t>Pain from injury</a:t>
            </a:r>
          </a:p>
          <a:p>
            <a:pPr lvl="0">
              <a:spcBef>
                <a:spcPts val="680"/>
              </a:spcBef>
              <a:buClr>
                <a:srgbClr val="A7052C"/>
              </a:buClr>
              <a:buSzPts val="800"/>
              <a:buFont typeface="Arial" panose="020B0604020202020204" pitchFamily="34" charset="0"/>
              <a:buChar char="■"/>
              <a:tabLst>
                <a:tab pos="300355" algn="l"/>
                <a:tab pos="301625" algn="l"/>
              </a:tabLst>
            </a:pPr>
            <a:r>
              <a:rPr lang="en-GB" sz="2050" dirty="0"/>
              <a:t>Reduced quality of life</a:t>
            </a:r>
          </a:p>
          <a:p>
            <a:pPr lvl="0">
              <a:spcBef>
                <a:spcPts val="680"/>
              </a:spcBef>
              <a:buClr>
                <a:srgbClr val="A7052C"/>
              </a:buClr>
              <a:buSzPts val="800"/>
              <a:buFont typeface="Arial" panose="020B0604020202020204" pitchFamily="34" charset="0"/>
              <a:buChar char="■"/>
              <a:tabLst>
                <a:tab pos="300355" algn="l"/>
                <a:tab pos="301625" algn="l"/>
              </a:tabLst>
            </a:pPr>
            <a:r>
              <a:rPr lang="en-GB" sz="2050" dirty="0"/>
              <a:t>Worry and stress</a:t>
            </a:r>
          </a:p>
        </p:txBody>
      </p:sp>
      <p:sp>
        <p:nvSpPr>
          <p:cNvPr id="6" name="Text Placeholder 5"/>
          <p:cNvSpPr>
            <a:spLocks noGrp="1"/>
          </p:cNvSpPr>
          <p:nvPr>
            <p:ph type="body" sz="quarter" idx="3"/>
          </p:nvPr>
        </p:nvSpPr>
        <p:spPr>
          <a:xfrm>
            <a:off x="4716016" y="1598008"/>
            <a:ext cx="4041775" cy="495746"/>
          </a:xfrm>
        </p:spPr>
        <p:txBody>
          <a:bodyPr/>
          <a:lstStyle/>
          <a:p>
            <a:r>
              <a:rPr lang="en-GB" spc="-35" dirty="0">
                <a:solidFill>
                  <a:srgbClr val="A7052C"/>
                </a:solidFill>
                <a:latin typeface="Arial" panose="020B0604020202020204" pitchFamily="34" charset="0"/>
                <a:ea typeface="Arial" panose="020B0604020202020204" pitchFamily="34" charset="0"/>
              </a:rPr>
              <a:t>Cost to our business</a:t>
            </a:r>
            <a:endParaRPr lang="en-GB" dirty="0"/>
          </a:p>
        </p:txBody>
      </p:sp>
      <p:sp>
        <p:nvSpPr>
          <p:cNvPr id="7" name="Content Placeholder 6"/>
          <p:cNvSpPr>
            <a:spLocks noGrp="1"/>
          </p:cNvSpPr>
          <p:nvPr>
            <p:ph sz="quarter" idx="4"/>
          </p:nvPr>
        </p:nvSpPr>
        <p:spPr>
          <a:xfrm>
            <a:off x="4427985" y="2174072"/>
            <a:ext cx="4258816" cy="4680520"/>
          </a:xfrm>
        </p:spPr>
        <p:txBody>
          <a:bodyPr>
            <a:no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sz="2050" dirty="0"/>
              <a:t>Visible cost – insurance</a:t>
            </a:r>
          </a:p>
          <a:p>
            <a:pPr lvl="0">
              <a:spcBef>
                <a:spcPts val="680"/>
              </a:spcBef>
              <a:buClr>
                <a:srgbClr val="A7052C"/>
              </a:buClr>
              <a:buSzPts val="800"/>
              <a:buFont typeface="Arial" panose="020B0604020202020204" pitchFamily="34" charset="0"/>
              <a:buChar char="■"/>
              <a:tabLst>
                <a:tab pos="300355" algn="l"/>
                <a:tab pos="301625" algn="l"/>
              </a:tabLst>
            </a:pPr>
            <a:r>
              <a:rPr lang="en-GB" sz="2050" dirty="0"/>
              <a:t>Hidden costs </a:t>
            </a:r>
          </a:p>
          <a:p>
            <a:pPr lvl="1"/>
            <a:r>
              <a:rPr lang="en-GB" sz="2050" dirty="0"/>
              <a:t>Product, plant, equipment damage</a:t>
            </a:r>
          </a:p>
          <a:p>
            <a:pPr lvl="1"/>
            <a:r>
              <a:rPr lang="en-GB" sz="2050" dirty="0"/>
              <a:t>Production delays</a:t>
            </a:r>
          </a:p>
          <a:p>
            <a:pPr lvl="1"/>
            <a:r>
              <a:rPr lang="en-GB" sz="2050" dirty="0"/>
              <a:t>Overtime working, hiring new /temporary labour and training</a:t>
            </a:r>
          </a:p>
          <a:p>
            <a:pPr lvl="1"/>
            <a:r>
              <a:rPr lang="en-GB" sz="2050" dirty="0"/>
              <a:t>Loss of expertise and experience</a:t>
            </a:r>
          </a:p>
          <a:p>
            <a:pPr lvl="1"/>
            <a:r>
              <a:rPr lang="en-GB" sz="2050" dirty="0"/>
              <a:t>Investigation time</a:t>
            </a:r>
          </a:p>
          <a:p>
            <a:pPr lvl="1"/>
            <a:r>
              <a:rPr lang="en-GB" sz="2050" dirty="0"/>
              <a:t>Fines</a:t>
            </a:r>
          </a:p>
          <a:p>
            <a:pPr lvl="1"/>
            <a:r>
              <a:rPr lang="en-GB" sz="2050" dirty="0"/>
              <a:t>Reputational damage</a:t>
            </a:r>
          </a:p>
        </p:txBody>
      </p:sp>
    </p:spTree>
    <p:extLst>
      <p:ext uri="{BB962C8B-B14F-4D97-AF65-F5344CB8AC3E}">
        <p14:creationId xmlns:p14="http://schemas.microsoft.com/office/powerpoint/2010/main" val="151358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spc="-35" dirty="0">
                <a:solidFill>
                  <a:srgbClr val="A7052C"/>
                </a:solidFill>
                <a:latin typeface="Arial" panose="020B0604020202020204" pitchFamily="34" charset="0"/>
                <a:ea typeface="Arial" panose="020B0604020202020204" pitchFamily="34" charset="0"/>
              </a:rPr>
              <a:t>Is our thinking out of step with our workforce?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9140"/>
            <a:ext cx="7632848" cy="517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067911"/>
      </p:ext>
    </p:extLst>
  </p:cSld>
  <p:clrMapOvr>
    <a:masterClrMapping/>
  </p:clrMapOvr>
  <p:transition spd="slow" advClick="0" advTm="2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3812</Words>
  <Application>Microsoft Office PowerPoint</Application>
  <PresentationFormat>On-screen Show (4:3)</PresentationFormat>
  <Paragraphs>308</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Taking health and safety to the next level</vt:lpstr>
      <vt:lpstr>Understanding our safety culture</vt:lpstr>
      <vt:lpstr>Multiple layers of defence/barriers</vt:lpstr>
      <vt:lpstr>The case for change</vt:lpstr>
      <vt:lpstr>It is the right thing to do</vt:lpstr>
      <vt:lpstr>How an accident affects you, me and us</vt:lpstr>
      <vt:lpstr>Legal cost</vt:lpstr>
      <vt:lpstr>Business</vt:lpstr>
      <vt:lpstr>Is our thinking out of step with our workforce?</vt:lpstr>
      <vt:lpstr>How we improve our safety culture</vt:lpstr>
      <vt:lpstr>ASECNT: A framework for safety culture improvement</vt:lpstr>
      <vt:lpstr>Safety Climate Tool</vt:lpstr>
      <vt:lpstr>Safety Climate Tool Factors</vt:lpstr>
      <vt:lpstr>Reported benefits from measuring safety climate </vt:lpstr>
      <vt:lpstr>Other benefits from using the SCT</vt:lpstr>
      <vt:lpstr>Testimonials</vt:lpstr>
      <vt:lpstr>Testimonials</vt:lpstr>
      <vt:lpstr>Open questions</vt:lpstr>
      <vt:lpstr>Taking the temperature</vt:lpstr>
      <vt:lpstr>Example SCT Auto Report</vt:lpstr>
    </vt:vector>
  </TitlesOfParts>
  <Company>Health and Safety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Nicolla Wilkinson</dc:creator>
  <cp:lastModifiedBy>Jessica Thomson-Hammond (WLT GB)</cp:lastModifiedBy>
  <cp:revision>35</cp:revision>
  <dcterms:created xsi:type="dcterms:W3CDTF">2016-03-09T17:10:48Z</dcterms:created>
  <dcterms:modified xsi:type="dcterms:W3CDTF">2019-04-18T14:18:23Z</dcterms:modified>
</cp:coreProperties>
</file>